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48"/>
  </p:notesMasterIdLst>
  <p:handoutMasterIdLst>
    <p:handoutMasterId r:id="rId49"/>
  </p:handoutMasterIdLst>
  <p:sldIdLst>
    <p:sldId id="351" r:id="rId2"/>
    <p:sldId id="352" r:id="rId3"/>
    <p:sldId id="353" r:id="rId4"/>
    <p:sldId id="354" r:id="rId5"/>
    <p:sldId id="355" r:id="rId6"/>
    <p:sldId id="356" r:id="rId7"/>
    <p:sldId id="357" r:id="rId8"/>
    <p:sldId id="358" r:id="rId9"/>
    <p:sldId id="359" r:id="rId10"/>
    <p:sldId id="360" r:id="rId11"/>
    <p:sldId id="361" r:id="rId12"/>
    <p:sldId id="362" r:id="rId13"/>
    <p:sldId id="363" r:id="rId14"/>
    <p:sldId id="364" r:id="rId15"/>
    <p:sldId id="365" r:id="rId16"/>
    <p:sldId id="314" r:id="rId17"/>
    <p:sldId id="315" r:id="rId18"/>
    <p:sldId id="344" r:id="rId19"/>
    <p:sldId id="295" r:id="rId20"/>
    <p:sldId id="333" r:id="rId21"/>
    <p:sldId id="317" r:id="rId22"/>
    <p:sldId id="334" r:id="rId23"/>
    <p:sldId id="320" r:id="rId24"/>
    <p:sldId id="346" r:id="rId25"/>
    <p:sldId id="335" r:id="rId26"/>
    <p:sldId id="322" r:id="rId27"/>
    <p:sldId id="336" r:id="rId28"/>
    <p:sldId id="298" r:id="rId29"/>
    <p:sldId id="337" r:id="rId30"/>
    <p:sldId id="324" r:id="rId31"/>
    <p:sldId id="338" r:id="rId32"/>
    <p:sldId id="301" r:id="rId33"/>
    <p:sldId id="339" r:id="rId34"/>
    <p:sldId id="327" r:id="rId35"/>
    <p:sldId id="347" r:id="rId36"/>
    <p:sldId id="340" r:id="rId37"/>
    <p:sldId id="329" r:id="rId38"/>
    <p:sldId id="349" r:id="rId39"/>
    <p:sldId id="341" r:id="rId40"/>
    <p:sldId id="350" r:id="rId41"/>
    <p:sldId id="331" r:id="rId42"/>
    <p:sldId id="345" r:id="rId43"/>
    <p:sldId id="342" r:id="rId44"/>
    <p:sldId id="309" r:id="rId45"/>
    <p:sldId id="270" r:id="rId46"/>
    <p:sldId id="367" r:id="rId4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92"/>
    <p:restoredTop sz="74834" autoAdjust="0"/>
  </p:normalViewPr>
  <p:slideViewPr>
    <p:cSldViewPr>
      <p:cViewPr varScale="1">
        <p:scale>
          <a:sx n="85" d="100"/>
          <a:sy n="85" d="100"/>
        </p:scale>
        <p:origin x="2502" y="96"/>
      </p:cViewPr>
      <p:guideLst>
        <p:guide orient="horz" pos="2160"/>
        <p:guide pos="2880"/>
      </p:guideLst>
    </p:cSldViewPr>
  </p:slideViewPr>
  <p:outlineViewPr>
    <p:cViewPr>
      <p:scale>
        <a:sx n="33" d="100"/>
        <a:sy n="33" d="100"/>
      </p:scale>
      <p:origin x="0" y="-5800"/>
    </p:cViewPr>
  </p:outlineViewPr>
  <p:notesTextViewPr>
    <p:cViewPr>
      <p:scale>
        <a:sx n="75" d="100"/>
        <a:sy n="75" d="100"/>
      </p:scale>
      <p:origin x="0" y="0"/>
    </p:cViewPr>
  </p:notesTextViewPr>
  <p:sorterViewPr>
    <p:cViewPr>
      <p:scale>
        <a:sx n="66" d="100"/>
        <a:sy n="66" d="100"/>
      </p:scale>
      <p:origin x="0" y="0"/>
    </p:cViewPr>
  </p:sorterViewPr>
  <p:notesViewPr>
    <p:cSldViewPr>
      <p:cViewPr>
        <p:scale>
          <a:sx n="248" d="100"/>
          <a:sy n="248" d="100"/>
        </p:scale>
        <p:origin x="4784" y="-2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7AA7B165-B01A-C642-B4F0-E3E3C5C086FA}" type="datetimeFigureOut">
              <a:rPr lang="en-US" smtClean="0"/>
              <a:t>4/20/2017</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BE06C5DF-409A-CD44-9AD8-DC3A348A18ED}" type="slidenum">
              <a:rPr lang="en-US" smtClean="0"/>
              <a:t>‹#›</a:t>
            </a:fld>
            <a:endParaRPr lang="en-US"/>
          </a:p>
        </p:txBody>
      </p:sp>
    </p:spTree>
    <p:extLst>
      <p:ext uri="{BB962C8B-B14F-4D97-AF65-F5344CB8AC3E}">
        <p14:creationId xmlns:p14="http://schemas.microsoft.com/office/powerpoint/2010/main" val="10555732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64" tIns="46582" rIns="93164" bIns="46582" rtlCol="0"/>
          <a:lstStyle>
            <a:lvl1pPr algn="r">
              <a:defRPr sz="1200"/>
            </a:lvl1pPr>
          </a:lstStyle>
          <a:p>
            <a:fld id="{9F54154E-E55C-4310-96A2-C53100F4BBB2}" type="datetimeFigureOut">
              <a:rPr lang="en-US" smtClean="0"/>
              <a:t>4/20/2017</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64" tIns="46582" rIns="93164" bIns="46582"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64" tIns="46582" rIns="93164" bIns="4658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64" tIns="46582" rIns="93164" bIns="46582"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64" tIns="46582" rIns="93164" bIns="46582" rtlCol="0" anchor="b"/>
          <a:lstStyle>
            <a:lvl1pPr algn="r">
              <a:defRPr sz="1200"/>
            </a:lvl1pPr>
          </a:lstStyle>
          <a:p>
            <a:fld id="{57D1727C-DFAB-442E-95AE-84B50DE8D62D}" type="slidenum">
              <a:rPr lang="en-US" smtClean="0"/>
              <a:t>‹#›</a:t>
            </a:fld>
            <a:endParaRPr lang="en-US"/>
          </a:p>
        </p:txBody>
      </p:sp>
    </p:spTree>
    <p:extLst>
      <p:ext uri="{BB962C8B-B14F-4D97-AF65-F5344CB8AC3E}">
        <p14:creationId xmlns:p14="http://schemas.microsoft.com/office/powerpoint/2010/main" val="919373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us.intacct.com/philanthropic-accounting-software" TargetMode="External"/><Relationship Id="rId7" Type="http://schemas.openxmlformats.org/officeDocument/2006/relationships/hyperlink" Target="https://us.intacct.com/international-nonprofits"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s://us.intacct.com/educational-nonprofit-organizations" TargetMode="External"/><Relationship Id="rId5" Type="http://schemas.openxmlformats.org/officeDocument/2006/relationships/hyperlink" Target="https://us.intacct.com/nonprofit-membership-organizations" TargetMode="External"/><Relationship Id="rId4" Type="http://schemas.openxmlformats.org/officeDocument/2006/relationships/hyperlink" Target="https://us.intacct.com/health-human-services"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 </a:t>
            </a:r>
          </a:p>
          <a:p>
            <a:r>
              <a:rPr lang="en-US" sz="1200" b="0" i="0" kern="1200" dirty="0">
                <a:solidFill>
                  <a:schemeClr val="tx1"/>
                </a:solidFill>
                <a:effectLst/>
                <a:latin typeface="+mn-lt"/>
                <a:ea typeface="+mn-ea"/>
                <a:cs typeface="+mn-cs"/>
              </a:rPr>
              <a:t>Intacct supports all types of nonprofit organizations including the following:</a:t>
            </a:r>
          </a:p>
          <a:p>
            <a:endParaRPr lang="en-US" sz="1200" b="0" i="0" u="none" strike="noStrike" kern="1200" dirty="0">
              <a:solidFill>
                <a:schemeClr val="tx1"/>
              </a:solidFill>
              <a:effectLst/>
              <a:latin typeface="+mn-lt"/>
              <a:ea typeface="+mn-ea"/>
              <a:cs typeface="+mn-cs"/>
              <a:hlinkClick r:id=""/>
            </a:endParaRPr>
          </a:p>
          <a:p>
            <a:r>
              <a:rPr lang="en-US" sz="1200" b="0" i="0" u="none" strike="noStrike" kern="1200" dirty="0">
                <a:solidFill>
                  <a:schemeClr val="tx1"/>
                </a:solidFill>
                <a:effectLst/>
                <a:latin typeface="+mn-lt"/>
                <a:ea typeface="+mn-ea"/>
                <a:cs typeface="+mn-cs"/>
                <a:hlinkClick r:id=""/>
              </a:rPr>
              <a:t>Faith-based Organizations</a:t>
            </a:r>
            <a:endParaRPr lang="en-US" sz="1200" b="0" i="0"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hlinkClick r:id="rId3"/>
              </a:rPr>
              <a:t>Philanthropic Organizations</a:t>
            </a:r>
            <a:endParaRPr lang="en-US" sz="1200" b="0" i="0"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hlinkClick r:id="rId4"/>
              </a:rPr>
              <a:t>Health &amp; Human Services Organizations</a:t>
            </a:r>
            <a:endParaRPr lang="en-US" sz="1200" b="0" i="0"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hlinkClick r:id="rId5"/>
              </a:rPr>
              <a:t>Membership Organizations</a:t>
            </a:r>
            <a:endParaRPr lang="en-US" sz="1200" b="0" i="0"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hlinkClick r:id="rId6"/>
              </a:rPr>
              <a:t>Educational Nonprofit Organizations</a:t>
            </a:r>
            <a:endParaRPr lang="en-US" sz="1200" b="0" i="0"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hlinkClick r:id="rId7"/>
              </a:rPr>
              <a:t>International Nonprofits and NGOs</a:t>
            </a:r>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Intacct is acknowledged as the preferred provider of financial applications by the American Institute of Certified Public Accountants and </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Salmon Sims Thomas is a value added reseller</a:t>
            </a:r>
            <a:r>
              <a:rPr lang="en-US" sz="1200" b="0" i="0" u="none" strike="noStrike" kern="1200" baseline="0" dirty="0">
                <a:solidFill>
                  <a:schemeClr val="tx1"/>
                </a:solidFill>
                <a:effectLst/>
                <a:latin typeface="+mn-lt"/>
                <a:ea typeface="+mn-ea"/>
                <a:cs typeface="+mn-cs"/>
              </a:rPr>
              <a:t> for Intacct.</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7D1727C-DFAB-442E-95AE-84B50DE8D62D}" type="slidenum">
              <a:rPr lang="en-US" smtClean="0"/>
              <a:t>5</a:t>
            </a:fld>
            <a:endParaRPr lang="en-US"/>
          </a:p>
        </p:txBody>
      </p:sp>
    </p:spTree>
    <p:extLst>
      <p:ext uri="{BB962C8B-B14F-4D97-AF65-F5344CB8AC3E}">
        <p14:creationId xmlns:p14="http://schemas.microsoft.com/office/powerpoint/2010/main" val="13190390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Becky - Before we dive into our metrics – let’s briefly go over what we would like to accomplish this morning….</a:t>
            </a:r>
          </a:p>
          <a:p>
            <a:endParaRPr lang="en-US" dirty="0"/>
          </a:p>
          <a:p>
            <a:endParaRPr lang="en-US" dirty="0"/>
          </a:p>
          <a:p>
            <a:endParaRPr lang="en-US" dirty="0"/>
          </a:p>
          <a:p>
            <a:r>
              <a:rPr lang="en-US" i="1" dirty="0"/>
              <a:t>Click</a:t>
            </a:r>
            <a:r>
              <a:rPr lang="en-US" i="1" baseline="0" dirty="0"/>
              <a:t> after “Let’s Get Started”</a:t>
            </a:r>
            <a:endParaRPr lang="en-US" i="1" dirty="0"/>
          </a:p>
          <a:p>
            <a:endParaRPr lang="en-US" dirty="0"/>
          </a:p>
        </p:txBody>
      </p:sp>
      <p:sp>
        <p:nvSpPr>
          <p:cNvPr id="4" name="Slide Number Placeholder 3"/>
          <p:cNvSpPr>
            <a:spLocks noGrp="1"/>
          </p:cNvSpPr>
          <p:nvPr>
            <p:ph type="sldNum" sz="quarter" idx="10"/>
          </p:nvPr>
        </p:nvSpPr>
        <p:spPr/>
        <p:txBody>
          <a:bodyPr/>
          <a:lstStyle/>
          <a:p>
            <a:fld id="{57D1727C-DFAB-442E-95AE-84B50DE8D62D}" type="slidenum">
              <a:rPr lang="en-US" smtClean="0"/>
              <a:t>7</a:t>
            </a:fld>
            <a:endParaRPr lang="en-US"/>
          </a:p>
        </p:txBody>
      </p:sp>
    </p:spTree>
    <p:extLst>
      <p:ext uri="{BB962C8B-B14F-4D97-AF65-F5344CB8AC3E}">
        <p14:creationId xmlns:p14="http://schemas.microsoft.com/office/powerpoint/2010/main" val="8760082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Becky - Most</a:t>
            </a:r>
            <a:r>
              <a:rPr lang="en-US" baseline="0" dirty="0"/>
              <a:t> adults understand that this picture is an excerpt from a very famous painting by Michelangelo. How many people know the title of the artwork. I didn’t until I looked it up in Wikipedia. </a:t>
            </a:r>
          </a:p>
          <a:p>
            <a:endParaRPr lang="en-US" baseline="0" dirty="0"/>
          </a:p>
          <a:p>
            <a:r>
              <a:rPr lang="en-US" baseline="0" dirty="0"/>
              <a:t>I know what this drawing says to me.  This drawing speaks of God reaching down to man.  The name of the painting is “The Creation of Adam”  and the artwork has become iconic of humanity.  This picture speaks volumes and causes an emotional response from every observer. </a:t>
            </a:r>
          </a:p>
          <a:p>
            <a:endParaRPr lang="en-US" baseline="0" dirty="0"/>
          </a:p>
          <a:p>
            <a:r>
              <a:rPr lang="en-US" baseline="0" dirty="0"/>
              <a:t>So if a picture is worth a thousand words… (Next slide)</a:t>
            </a:r>
            <a:endParaRPr lang="en-US" dirty="0"/>
          </a:p>
          <a:p>
            <a:endParaRPr lang="en-US" dirty="0"/>
          </a:p>
        </p:txBody>
      </p:sp>
      <p:sp>
        <p:nvSpPr>
          <p:cNvPr id="4" name="Slide Number Placeholder 3"/>
          <p:cNvSpPr>
            <a:spLocks noGrp="1"/>
          </p:cNvSpPr>
          <p:nvPr>
            <p:ph type="sldNum" sz="quarter" idx="10"/>
          </p:nvPr>
        </p:nvSpPr>
        <p:spPr/>
        <p:txBody>
          <a:bodyPr/>
          <a:lstStyle/>
          <a:p>
            <a:fld id="{57D1727C-DFAB-442E-95AE-84B50DE8D62D}" type="slidenum">
              <a:rPr lang="en-US" smtClean="0"/>
              <a:t>8</a:t>
            </a:fld>
            <a:endParaRPr lang="en-US"/>
          </a:p>
        </p:txBody>
      </p:sp>
    </p:spTree>
    <p:extLst>
      <p:ext uri="{BB962C8B-B14F-4D97-AF65-F5344CB8AC3E}">
        <p14:creationId xmlns:p14="http://schemas.microsoft.com/office/powerpoint/2010/main" val="20817922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Becky - Then this picture</a:t>
            </a:r>
            <a:r>
              <a:rPr lang="en-US" baseline="0" dirty="0"/>
              <a:t> tells your what?  Wow – does this art speak to you?  It has color, images, and splash. I think it looks like splash. </a:t>
            </a:r>
            <a:endParaRPr lang="en-US" dirty="0"/>
          </a:p>
          <a:p>
            <a:endParaRPr lang="en-US" dirty="0"/>
          </a:p>
          <a:p>
            <a:r>
              <a:rPr lang="en-US" baseline="0" dirty="0"/>
              <a:t>’m not sure what the artist intended to say or make you feel – but you feel “something” when you look at this picture. </a:t>
            </a:r>
          </a:p>
          <a:p>
            <a:endParaRPr lang="en-US" baseline="0" dirty="0"/>
          </a:p>
          <a:p>
            <a:r>
              <a:rPr lang="en-US" baseline="0" dirty="0"/>
              <a:t>This “something” will be different for most people because of our diverse personal l backgrounds, beliefs and experiences.  Pictures often tell a story.  </a:t>
            </a:r>
          </a:p>
          <a:p>
            <a:endParaRPr lang="en-US" baseline="0" dirty="0"/>
          </a:p>
          <a:p>
            <a:r>
              <a:rPr lang="en-US" baseline="0" dirty="0"/>
              <a:t>As a ministry volunteer and CPA, I like stories however I love numbers. I like sequential data so that I can understand </a:t>
            </a:r>
            <a:r>
              <a:rPr lang="en-US" sz="1100" i="1" u="sng" baseline="0" dirty="0">
                <a:solidFill>
                  <a:schemeClr val="accent3">
                    <a:lumMod val="75000"/>
                  </a:schemeClr>
                </a:solidFill>
              </a:rPr>
              <a:t>(Kari advance slide)</a:t>
            </a:r>
            <a:r>
              <a:rPr lang="en-US" sz="1100" i="1" baseline="0" dirty="0"/>
              <a:t> </a:t>
            </a:r>
            <a:r>
              <a:rPr lang="en-US" baseline="0" dirty="0"/>
              <a:t>ministry activities and translate ministry opportunities to church leaders. </a:t>
            </a:r>
            <a:endParaRPr lang="en-US" dirty="0"/>
          </a:p>
          <a:p>
            <a:endParaRPr lang="en-US" dirty="0"/>
          </a:p>
        </p:txBody>
      </p:sp>
      <p:sp>
        <p:nvSpPr>
          <p:cNvPr id="4" name="Slide Number Placeholder 3"/>
          <p:cNvSpPr>
            <a:spLocks noGrp="1"/>
          </p:cNvSpPr>
          <p:nvPr>
            <p:ph type="sldNum" sz="quarter" idx="10"/>
          </p:nvPr>
        </p:nvSpPr>
        <p:spPr/>
        <p:txBody>
          <a:bodyPr/>
          <a:lstStyle/>
          <a:p>
            <a:fld id="{57D1727C-DFAB-442E-95AE-84B50DE8D62D}" type="slidenum">
              <a:rPr lang="en-US" smtClean="0"/>
              <a:t>9</a:t>
            </a:fld>
            <a:endParaRPr lang="en-US"/>
          </a:p>
        </p:txBody>
      </p:sp>
    </p:spTree>
    <p:extLst>
      <p:ext uri="{BB962C8B-B14F-4D97-AF65-F5344CB8AC3E}">
        <p14:creationId xmlns:p14="http://schemas.microsoft.com/office/powerpoint/2010/main" val="5487407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Becky:  Here’s a true or false question….   Numbers ALWAYS tell a Story….. True or False</a:t>
            </a:r>
          </a:p>
          <a:p>
            <a:endParaRPr lang="en-US" dirty="0"/>
          </a:p>
          <a:p>
            <a:r>
              <a:rPr lang="en-US" dirty="0"/>
              <a:t>Bill – what do you think?  </a:t>
            </a:r>
          </a:p>
          <a:p>
            <a:r>
              <a:rPr lang="en-US" dirty="0"/>
              <a:t>I believe the answer is true….. HOWEVER the user of the information must understand the context for the numbers.  Numbers represent data or digits. But what is connected to the numbers give you the basis to</a:t>
            </a:r>
            <a:r>
              <a:rPr lang="en-US" baseline="0" dirty="0"/>
              <a:t> draw a conclusion about the data. (</a:t>
            </a:r>
            <a:r>
              <a:rPr lang="en-US" sz="1100" i="1" u="sng" baseline="0" dirty="0"/>
              <a:t>Kari advance slide)</a:t>
            </a:r>
            <a:r>
              <a:rPr lang="en-US" baseline="0" dirty="0"/>
              <a:t> </a:t>
            </a:r>
          </a:p>
          <a:p>
            <a:endParaRPr lang="en-US" baseline="0" dirty="0"/>
          </a:p>
          <a:p>
            <a:r>
              <a:rPr lang="en-US" baseline="0" dirty="0"/>
              <a:t>For example…</a:t>
            </a:r>
            <a:endParaRPr lang="en-US" dirty="0"/>
          </a:p>
          <a:p>
            <a:endParaRPr lang="en-US" dirty="0"/>
          </a:p>
        </p:txBody>
      </p:sp>
      <p:sp>
        <p:nvSpPr>
          <p:cNvPr id="4" name="Slide Number Placeholder 3"/>
          <p:cNvSpPr>
            <a:spLocks noGrp="1"/>
          </p:cNvSpPr>
          <p:nvPr>
            <p:ph type="sldNum" sz="quarter" idx="10"/>
          </p:nvPr>
        </p:nvSpPr>
        <p:spPr/>
        <p:txBody>
          <a:bodyPr/>
          <a:lstStyle/>
          <a:p>
            <a:fld id="{C2B8806A-E0BD-3D42-95A7-9C69F5B51E95}" type="slidenum">
              <a:rPr lang="en-US" smtClean="0"/>
              <a:t>10</a:t>
            </a:fld>
            <a:endParaRPr lang="en-US"/>
          </a:p>
        </p:txBody>
      </p:sp>
    </p:spTree>
    <p:extLst>
      <p:ext uri="{BB962C8B-B14F-4D97-AF65-F5344CB8AC3E}">
        <p14:creationId xmlns:p14="http://schemas.microsoft.com/office/powerpoint/2010/main" val="5529998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Bill- by looking at this picture - </a:t>
            </a:r>
            <a:r>
              <a:rPr lang="en-US" baseline="0" dirty="0"/>
              <a:t>you can easily see a business transaction. This picture gives you an inside view of a common neighborhood activity or sale. Operations that hopefully generated a profit. A picture that translates relevance.</a:t>
            </a:r>
          </a:p>
          <a:p>
            <a:endParaRPr lang="en-US" baseline="0" dirty="0"/>
          </a:p>
          <a:p>
            <a:r>
              <a:rPr lang="en-US" baseline="0" dirty="0"/>
              <a:t>Becky – Metrics also paint a picture. A picture that defines </a:t>
            </a:r>
            <a:r>
              <a:rPr lang="en-US" sz="700" i="1" u="sng" baseline="0" dirty="0"/>
              <a:t>(Kari advance the slide)</a:t>
            </a:r>
            <a:r>
              <a:rPr lang="en-US" sz="900" baseline="0" dirty="0"/>
              <a:t> </a:t>
            </a:r>
            <a:r>
              <a:rPr lang="en-US" baseline="0" dirty="0"/>
              <a:t>efficiency or effectiveness. </a:t>
            </a:r>
            <a:endParaRPr lang="en-US" dirty="0"/>
          </a:p>
          <a:p>
            <a:endParaRPr lang="en-US" dirty="0"/>
          </a:p>
        </p:txBody>
      </p:sp>
      <p:sp>
        <p:nvSpPr>
          <p:cNvPr id="4" name="Slide Number Placeholder 3"/>
          <p:cNvSpPr>
            <a:spLocks noGrp="1"/>
          </p:cNvSpPr>
          <p:nvPr>
            <p:ph type="sldNum" sz="quarter" idx="10"/>
          </p:nvPr>
        </p:nvSpPr>
        <p:spPr/>
        <p:txBody>
          <a:bodyPr/>
          <a:lstStyle/>
          <a:p>
            <a:fld id="{57D1727C-DFAB-442E-95AE-84B50DE8D62D}" type="slidenum">
              <a:rPr lang="en-US" smtClean="0"/>
              <a:t>11</a:t>
            </a:fld>
            <a:endParaRPr lang="en-US"/>
          </a:p>
        </p:txBody>
      </p:sp>
    </p:spTree>
    <p:extLst>
      <p:ext uri="{BB962C8B-B14F-4D97-AF65-F5344CB8AC3E}">
        <p14:creationId xmlns:p14="http://schemas.microsoft.com/office/powerpoint/2010/main" val="714408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p:spPr>
      </p:sp>
      <p:sp>
        <p:nvSpPr>
          <p:cNvPr id="3" name="Notes Placeholder 2"/>
          <p:cNvSpPr>
            <a:spLocks noGrp="1"/>
          </p:cNvSpPr>
          <p:nvPr>
            <p:ph type="body" idx="1"/>
          </p:nvPr>
        </p:nvSpPr>
        <p:spPr/>
        <p:txBody>
          <a:bodyPr/>
          <a:lstStyle/>
          <a:p>
            <a:r>
              <a:rPr lang="en-US" dirty="0"/>
              <a:t>Becky:  Look at this metrics definition.  </a:t>
            </a:r>
          </a:p>
          <a:p>
            <a:endParaRPr lang="en-US" dirty="0"/>
          </a:p>
          <a:p>
            <a:endParaRPr lang="en-US" dirty="0"/>
          </a:p>
        </p:txBody>
      </p:sp>
    </p:spTree>
    <p:extLst>
      <p:ext uri="{BB962C8B-B14F-4D97-AF65-F5344CB8AC3E}">
        <p14:creationId xmlns:p14="http://schemas.microsoft.com/office/powerpoint/2010/main" val="7874792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p:spPr>
      </p:sp>
      <p:sp>
        <p:nvSpPr>
          <p:cNvPr id="3" name="Notes Placeholder 2"/>
          <p:cNvSpPr>
            <a:spLocks noGrp="1"/>
          </p:cNvSpPr>
          <p:nvPr>
            <p:ph type="body" idx="1"/>
          </p:nvPr>
        </p:nvSpPr>
        <p:spPr/>
        <p:txBody>
          <a:bodyPr/>
          <a:lstStyle/>
          <a:p>
            <a:r>
              <a:rPr lang="en-US" dirty="0"/>
              <a:t>Becky – read slide – slowly…</a:t>
            </a:r>
          </a:p>
          <a:p>
            <a:endParaRPr lang="en-US" dirty="0"/>
          </a:p>
          <a:p>
            <a:r>
              <a:rPr lang="en-US" dirty="0"/>
              <a:t>Stakeholders – who</a:t>
            </a:r>
            <a:r>
              <a:rPr lang="en-US" baseline="0" dirty="0"/>
              <a:t> are the church stakeholders?  (Significant donors, ministry volunteers, executive leadership and employees)</a:t>
            </a:r>
          </a:p>
          <a:p>
            <a:endParaRPr lang="en-US" baseline="0" dirty="0"/>
          </a:p>
          <a:p>
            <a:r>
              <a:rPr lang="en-US" baseline="0" dirty="0"/>
              <a:t>What do metrics </a:t>
            </a:r>
            <a:r>
              <a:rPr lang="en-US" i="1" u="sng" baseline="0" dirty="0"/>
              <a:t>(Kari advice slide)</a:t>
            </a:r>
            <a:r>
              <a:rPr lang="en-US" baseline="0" dirty="0"/>
              <a:t> provide our stakeholders? </a:t>
            </a:r>
            <a:endParaRPr lang="en-US" dirty="0"/>
          </a:p>
        </p:txBody>
      </p:sp>
    </p:spTree>
    <p:extLst>
      <p:ext uri="{BB962C8B-B14F-4D97-AF65-F5344CB8AC3E}">
        <p14:creationId xmlns:p14="http://schemas.microsoft.com/office/powerpoint/2010/main" val="15639485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p:spPr>
      </p:sp>
      <p:sp>
        <p:nvSpPr>
          <p:cNvPr id="3" name="Notes Placeholder 2"/>
          <p:cNvSpPr>
            <a:spLocks noGrp="1"/>
          </p:cNvSpPr>
          <p:nvPr>
            <p:ph type="body" idx="1"/>
          </p:nvPr>
        </p:nvSpPr>
        <p:spPr/>
        <p:txBody>
          <a:bodyPr/>
          <a:lstStyle/>
          <a:p>
            <a:r>
              <a:rPr lang="en-US" dirty="0"/>
              <a:t>Becky</a:t>
            </a:r>
            <a:r>
              <a:rPr lang="en-US" baseline="0" dirty="0"/>
              <a:t> – what does your operating and financial data tell executive leadership?  It’s not just numbers…. Remember there is a sequential story. </a:t>
            </a:r>
          </a:p>
          <a:p>
            <a:endParaRPr lang="en-US" baseline="0" dirty="0"/>
          </a:p>
          <a:p>
            <a:r>
              <a:rPr lang="en-US" baseline="0" dirty="0"/>
              <a:t>What does: </a:t>
            </a:r>
          </a:p>
          <a:p>
            <a:pPr marL="228600" indent="-228600">
              <a:buAutoNum type="arabicPeriod"/>
            </a:pPr>
            <a:r>
              <a:rPr lang="en-US" baseline="0" dirty="0"/>
              <a:t>Cars in the parking lot, </a:t>
            </a:r>
          </a:p>
          <a:p>
            <a:pPr marL="228600" indent="-228600">
              <a:buAutoNum type="arabicPeriod"/>
            </a:pPr>
            <a:r>
              <a:rPr lang="en-US" baseline="0" dirty="0"/>
              <a:t>Babies in the nursery</a:t>
            </a:r>
          </a:p>
          <a:p>
            <a:pPr marL="228600" indent="-228600">
              <a:buAutoNum type="arabicPeriod"/>
            </a:pPr>
            <a:r>
              <a:rPr lang="en-US" baseline="0" dirty="0"/>
              <a:t>Sunday school attendance</a:t>
            </a:r>
          </a:p>
          <a:p>
            <a:pPr marL="228600" indent="-228600">
              <a:buAutoNum type="arabicPeriod"/>
            </a:pPr>
            <a:r>
              <a:rPr lang="en-US" baseline="0" dirty="0"/>
              <a:t>Giving units per location or by service</a:t>
            </a:r>
          </a:p>
          <a:p>
            <a:pPr marL="228600" indent="-228600">
              <a:buAutoNum type="arabicPeriod"/>
            </a:pPr>
            <a:r>
              <a:rPr lang="en-US" baseline="0" dirty="0"/>
              <a:t>On-line worshipers</a:t>
            </a:r>
          </a:p>
          <a:p>
            <a:pPr marL="228600" indent="-228600">
              <a:buAutoNum type="arabicPeriod"/>
            </a:pPr>
            <a:r>
              <a:rPr lang="en-US" baseline="0" dirty="0"/>
              <a:t>Text-to-give donations </a:t>
            </a:r>
          </a:p>
          <a:p>
            <a:pPr marL="228600" indent="-228600">
              <a:buAutoNum type="arabicPeriod"/>
            </a:pPr>
            <a:endParaRPr lang="en-US" baseline="0" dirty="0"/>
          </a:p>
          <a:p>
            <a:pPr marL="0" indent="0">
              <a:buNone/>
            </a:pPr>
            <a:r>
              <a:rPr lang="en-US" baseline="0" dirty="0"/>
              <a:t>This list of data – indicates something.  If you can measure it – you can define a story. It can become something that you can effectively manage. </a:t>
            </a:r>
            <a:r>
              <a:rPr lang="en-US" i="1" u="sng" baseline="0" dirty="0"/>
              <a:t>(Kari advance slide)</a:t>
            </a:r>
            <a:endParaRPr lang="en-US" i="1" u="sng" dirty="0"/>
          </a:p>
        </p:txBody>
      </p:sp>
    </p:spTree>
    <p:extLst>
      <p:ext uri="{BB962C8B-B14F-4D97-AF65-F5344CB8AC3E}">
        <p14:creationId xmlns:p14="http://schemas.microsoft.com/office/powerpoint/2010/main" val="752748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Becky</a:t>
            </a:r>
            <a:r>
              <a:rPr lang="en-US" baseline="0" dirty="0"/>
              <a:t> – We have developed our top 10 metrics for churches.  These metrics are divided into the following 3 groups: </a:t>
            </a:r>
          </a:p>
          <a:p>
            <a:endParaRPr lang="en-US" baseline="0" dirty="0"/>
          </a:p>
          <a:p>
            <a:pPr marL="228600" indent="-228600">
              <a:buAutoNum type="arabicPeriod"/>
            </a:pPr>
            <a:r>
              <a:rPr lang="en-US" baseline="0" dirty="0"/>
              <a:t>Operational Metrics – 6 metrics</a:t>
            </a:r>
          </a:p>
          <a:p>
            <a:pPr marL="228600" indent="-228600">
              <a:buAutoNum type="arabicPeriod"/>
            </a:pPr>
            <a:r>
              <a:rPr lang="en-US" baseline="0" dirty="0"/>
              <a:t>Managed Resources – 3 metrics</a:t>
            </a:r>
          </a:p>
          <a:p>
            <a:pPr marL="228600" indent="-228600">
              <a:buAutoNum type="arabicPeriod"/>
            </a:pPr>
            <a:r>
              <a:rPr lang="en-US" baseline="0" dirty="0"/>
              <a:t>Sustaining Reserves – 1 metric</a:t>
            </a:r>
          </a:p>
          <a:p>
            <a:pPr marL="0" indent="0">
              <a:buNone/>
            </a:pPr>
            <a:endParaRPr lang="en-US" baseline="0" dirty="0"/>
          </a:p>
          <a:p>
            <a:pPr marL="0" indent="0">
              <a:buNone/>
            </a:pPr>
            <a:r>
              <a:rPr lang="en-US" baseline="0" dirty="0"/>
              <a:t>Operational metrics look at sources and uses of funds. Cash in and cash out. Churches typically have 52 operating cycles – 7 days a week/ 52 weeks a year. Financial trends and KPIs can be developed week over week, month over month, year over year. </a:t>
            </a:r>
            <a:endParaRPr lang="en-US" dirty="0"/>
          </a:p>
          <a:p>
            <a:endParaRPr lang="en-US" dirty="0"/>
          </a:p>
        </p:txBody>
      </p:sp>
      <p:sp>
        <p:nvSpPr>
          <p:cNvPr id="4" name="Slide Number Placeholder 3"/>
          <p:cNvSpPr>
            <a:spLocks noGrp="1"/>
          </p:cNvSpPr>
          <p:nvPr>
            <p:ph type="sldNum" sz="quarter" idx="10"/>
          </p:nvPr>
        </p:nvSpPr>
        <p:spPr/>
        <p:txBody>
          <a:bodyPr/>
          <a:lstStyle/>
          <a:p>
            <a:fld id="{57D1727C-DFAB-442E-95AE-84B50DE8D62D}" type="slidenum">
              <a:rPr lang="en-US" smtClean="0"/>
              <a:t>15</a:t>
            </a:fld>
            <a:endParaRPr lang="en-US"/>
          </a:p>
        </p:txBody>
      </p:sp>
    </p:spTree>
    <p:extLst>
      <p:ext uri="{BB962C8B-B14F-4D97-AF65-F5344CB8AC3E}">
        <p14:creationId xmlns:p14="http://schemas.microsoft.com/office/powerpoint/2010/main" val="17055176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Bill:  </a:t>
            </a:r>
          </a:p>
          <a:p>
            <a:endParaRPr lang="en-US" dirty="0"/>
          </a:p>
          <a:p>
            <a:r>
              <a:rPr lang="en-US" dirty="0"/>
              <a:t>As churches accumulate resources, funds are</a:t>
            </a:r>
            <a:r>
              <a:rPr lang="en-US" baseline="0" dirty="0"/>
              <a:t> typically invested in long-term assets that are used in conducting their exempt purpose. Property and equipment are purchased and used to conduct religious activities.  These assets may be debt financed or they could be assets that are used to produce income – such as marketable investments.  Churches may receive endowments that are intended to be used in perpetuity and in those cases – the earnings from those investments can be used for donor directed activities. </a:t>
            </a:r>
            <a:endParaRPr lang="en-US" dirty="0"/>
          </a:p>
        </p:txBody>
      </p:sp>
      <p:sp>
        <p:nvSpPr>
          <p:cNvPr id="4" name="Slide Number Placeholder 3"/>
          <p:cNvSpPr>
            <a:spLocks noGrp="1"/>
          </p:cNvSpPr>
          <p:nvPr>
            <p:ph type="sldNum" sz="quarter" idx="10"/>
          </p:nvPr>
        </p:nvSpPr>
        <p:spPr/>
        <p:txBody>
          <a:bodyPr/>
          <a:lstStyle/>
          <a:p>
            <a:fld id="{57D1727C-DFAB-442E-95AE-84B50DE8D62D}" type="slidenum">
              <a:rPr lang="en-US" smtClean="0"/>
              <a:t>16</a:t>
            </a:fld>
            <a:endParaRPr lang="en-US"/>
          </a:p>
        </p:txBody>
      </p:sp>
    </p:spTree>
    <p:extLst>
      <p:ext uri="{BB962C8B-B14F-4D97-AF65-F5344CB8AC3E}">
        <p14:creationId xmlns:p14="http://schemas.microsoft.com/office/powerpoint/2010/main" val="36219399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Becky – the last metric we will review today discusses the sustaining reserves and how to determine the liquidity of net assets.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For each group of metrics we will give you indicators to monitor and effectively manage.  We believe that by using cloud-based tools you can have statistical data convert metrics into pictures giving you forward thinking visibility and strategic oversight.  </a:t>
            </a:r>
          </a:p>
          <a:p>
            <a:endParaRPr lang="en-US" baseline="0" dirty="0"/>
          </a:p>
        </p:txBody>
      </p:sp>
      <p:sp>
        <p:nvSpPr>
          <p:cNvPr id="4" name="Slide Number Placeholder 3"/>
          <p:cNvSpPr>
            <a:spLocks noGrp="1"/>
          </p:cNvSpPr>
          <p:nvPr>
            <p:ph type="sldNum" sz="quarter" idx="10"/>
          </p:nvPr>
        </p:nvSpPr>
        <p:spPr/>
        <p:txBody>
          <a:bodyPr/>
          <a:lstStyle/>
          <a:p>
            <a:fld id="{57D1727C-DFAB-442E-95AE-84B50DE8D62D}" type="slidenum">
              <a:rPr lang="en-US" smtClean="0"/>
              <a:t>17</a:t>
            </a:fld>
            <a:endParaRPr lang="en-US"/>
          </a:p>
        </p:txBody>
      </p:sp>
    </p:spTree>
    <p:extLst>
      <p:ext uri="{BB962C8B-B14F-4D97-AF65-F5344CB8AC3E}">
        <p14:creationId xmlns:p14="http://schemas.microsoft.com/office/powerpoint/2010/main" val="243780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aseline="0" dirty="0"/>
              <a:t>Becky – Kari – help us understand the advantages of “forward thinking visibility”.  </a:t>
            </a:r>
          </a:p>
          <a:p>
            <a:endParaRPr lang="en-US" sz="1400" baseline="0" dirty="0"/>
          </a:p>
          <a:p>
            <a:r>
              <a:rPr lang="en-US" sz="1400" baseline="0" dirty="0"/>
              <a:t>Kari – “let’s start with defining “forward thinking” and how cloud-based tools give us real-time flexibility.”  </a:t>
            </a:r>
          </a:p>
          <a:p>
            <a:endParaRPr lang="en-US" sz="1400" i="1" baseline="0" dirty="0"/>
          </a:p>
          <a:p>
            <a:r>
              <a:rPr lang="en-US" sz="1400" i="0" baseline="0" dirty="0"/>
              <a:t>If you are forward thinking, you are looking ahead. You favor innovation, development, and progress. People might call you bold, innovative, or pioneering. </a:t>
            </a:r>
          </a:p>
          <a:p>
            <a:r>
              <a:rPr lang="en-US" sz="1400" i="0" baseline="0" dirty="0"/>
              <a:t>This are the characteristics that we at Salmon Sims Thomas strive to emulate and why we’ve chosen our preferred ERP (enterprise resource planning) partner Intacct. </a:t>
            </a:r>
          </a:p>
          <a:p>
            <a:r>
              <a:rPr lang="en-US" sz="1400" i="0" baseline="0" dirty="0"/>
              <a:t>Intacct is a cloud-based accounting platform that allows its users real time access to financial information. </a:t>
            </a:r>
          </a:p>
          <a:p>
            <a:r>
              <a:rPr lang="en-US" sz="1400" i="0" baseline="0" dirty="0"/>
              <a:t>Accounting records intend to provide information on the resources available to an organization, the means employed to finance those resources, and the results achieved through their use. In order to make effective management decisions, it is imperative that these records are maintained real time so management can look ahead to what’s next, instead of simply reviewing what has already happened. With Intacct’s accessibility </a:t>
            </a:r>
            <a:r>
              <a:rPr lang="mr-IN" sz="1400" i="0" baseline="0" dirty="0"/>
              <a:t>–</a:t>
            </a:r>
            <a:r>
              <a:rPr lang="en-US" sz="1400" i="0" baseline="0" dirty="0"/>
              <a:t> available anywhere, anytime, on any device - and ease of use, these insights are more readily available. CFO’s and CEO’s have access to dashboards with a click of a button that shows them what resources they have on hand, where their resources have gone, and forecast where funds could be used based on strategic modeling. </a:t>
            </a:r>
          </a:p>
          <a:p>
            <a:r>
              <a:rPr lang="en-US" sz="1400" i="0" baseline="0" dirty="0"/>
              <a:t>A truly progressive means to manage their business operations!  </a:t>
            </a:r>
          </a:p>
          <a:p>
            <a:endParaRPr lang="en-US" sz="1400" i="1" baseline="0" dirty="0"/>
          </a:p>
          <a:p>
            <a:r>
              <a:rPr lang="en-US" sz="1400" i="1" baseline="0" dirty="0"/>
              <a:t>Switch to The Intacct platform…..</a:t>
            </a:r>
            <a:r>
              <a:rPr lang="en-US" sz="1400" baseline="0" dirty="0"/>
              <a:t>  </a:t>
            </a:r>
            <a:endParaRPr lang="en-US" sz="1400" dirty="0"/>
          </a:p>
          <a:p>
            <a:endParaRPr lang="en-US" dirty="0"/>
          </a:p>
        </p:txBody>
      </p:sp>
      <p:sp>
        <p:nvSpPr>
          <p:cNvPr id="4" name="Slide Number Placeholder 3"/>
          <p:cNvSpPr>
            <a:spLocks noGrp="1"/>
          </p:cNvSpPr>
          <p:nvPr>
            <p:ph type="sldNum" sz="quarter" idx="10"/>
          </p:nvPr>
        </p:nvSpPr>
        <p:spPr/>
        <p:txBody>
          <a:bodyPr/>
          <a:lstStyle/>
          <a:p>
            <a:fld id="{57D1727C-DFAB-442E-95AE-84B50DE8D62D}" type="slidenum">
              <a:rPr lang="en-US" smtClean="0"/>
              <a:t>18</a:t>
            </a:fld>
            <a:endParaRPr lang="en-US"/>
          </a:p>
        </p:txBody>
      </p:sp>
    </p:spTree>
    <p:extLst>
      <p:ext uri="{BB962C8B-B14F-4D97-AF65-F5344CB8AC3E}">
        <p14:creationId xmlns:p14="http://schemas.microsoft.com/office/powerpoint/2010/main" val="26963845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start with looking at public support.  Every</a:t>
            </a:r>
            <a:r>
              <a:rPr lang="en-US" baseline="0" dirty="0"/>
              <a:t> church depends on donations or contributions to fund their ministry and administrative activities.  By understanding your donor data base you can easily create forecast models to help with your annual budget, plus determine how your congregation could respond to a capital campaign.  </a:t>
            </a:r>
          </a:p>
          <a:p>
            <a:endParaRPr lang="en-US" baseline="0" dirty="0"/>
          </a:p>
          <a:p>
            <a:r>
              <a:rPr lang="en-US" baseline="0" dirty="0"/>
              <a:t>The easiest donor metric is based on total contributions divided by the number of donors.  This metric can be created based on dates, satellite locations, service time, etc.    </a:t>
            </a:r>
            <a:endParaRPr lang="en-US" dirty="0"/>
          </a:p>
        </p:txBody>
      </p:sp>
      <p:sp>
        <p:nvSpPr>
          <p:cNvPr id="4" name="Slide Number Placeholder 3"/>
          <p:cNvSpPr>
            <a:spLocks noGrp="1"/>
          </p:cNvSpPr>
          <p:nvPr>
            <p:ph type="sldNum" sz="quarter" idx="10"/>
          </p:nvPr>
        </p:nvSpPr>
        <p:spPr/>
        <p:txBody>
          <a:bodyPr/>
          <a:lstStyle/>
          <a:p>
            <a:fld id="{57D1727C-DFAB-442E-95AE-84B50DE8D62D}" type="slidenum">
              <a:rPr lang="en-US" smtClean="0"/>
              <a:t>19</a:t>
            </a:fld>
            <a:endParaRPr lang="en-US"/>
          </a:p>
        </p:txBody>
      </p:sp>
    </p:spTree>
    <p:extLst>
      <p:ext uri="{BB962C8B-B14F-4D97-AF65-F5344CB8AC3E}">
        <p14:creationId xmlns:p14="http://schemas.microsoft.com/office/powerpoint/2010/main" val="17771582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Becky – Kari -</a:t>
            </a:r>
            <a:r>
              <a:rPr lang="en-US" baseline="0" dirty="0"/>
              <a:t> what are the key indicators of strength and challenges connected to donor development.  Show us how these metrics look on a real-time cloud-based dashboard.</a:t>
            </a:r>
          </a:p>
          <a:p>
            <a:endParaRPr lang="en-US" baseline="0" dirty="0"/>
          </a:p>
          <a:p>
            <a:r>
              <a:rPr lang="en-US" i="1" baseline="0" dirty="0"/>
              <a:t>Switch to Intacct screen…</a:t>
            </a:r>
          </a:p>
          <a:p>
            <a:r>
              <a:rPr lang="en-US" baseline="0" dirty="0"/>
              <a:t>Kari – when your donor base or WEEKLY Attendance fluctuates – this can and does significantly affect average donations.  When an endowment or an estate distribution is received – this significantly affects your average donation.  If you are conducting a capital campaign or raising funds for specific projects, you will want to segregate these funds from you weekly tithes/offerings.  By dissecting your donations as well as specific donor data – you develop a broad understanding of your donors and can begin forecasting donor trends.  Here are 3 examples of donor development trending….</a:t>
            </a:r>
          </a:p>
          <a:p>
            <a:endParaRPr lang="en-US" baseline="0" dirty="0"/>
          </a:p>
          <a:p>
            <a:pPr marL="228600" indent="-228600">
              <a:buAutoNum type="arabicPeriod"/>
            </a:pPr>
            <a:r>
              <a:rPr lang="en-US" baseline="0" dirty="0"/>
              <a:t>Consolidated donations / multi-campus church divided by total # of donors</a:t>
            </a:r>
          </a:p>
          <a:p>
            <a:pPr marL="228600" indent="-228600">
              <a:buAutoNum type="arabicPeriod"/>
            </a:pPr>
            <a:r>
              <a:rPr lang="en-US" baseline="0" dirty="0"/>
              <a:t>One for multi-campuses – Month over Month</a:t>
            </a:r>
          </a:p>
          <a:p>
            <a:pPr marL="0" indent="0">
              <a:buNone/>
            </a:pPr>
            <a:endParaRPr lang="en-US" dirty="0"/>
          </a:p>
          <a:p>
            <a:pPr marL="0" indent="0">
              <a:buNone/>
            </a:pPr>
            <a:r>
              <a:rPr lang="en-US" dirty="0"/>
              <a:t>Woah! There’s a big spike in November! Let’s drill down into that number to see what’s going on! We can see there is a $500k donation misclassified to general contributions that is throwing off our average giving report. We would want to designate this into a Capital Campaign account to ensure our averages are remaining pure</a:t>
            </a:r>
          </a:p>
        </p:txBody>
      </p:sp>
      <p:sp>
        <p:nvSpPr>
          <p:cNvPr id="4" name="Slide Number Placeholder 3"/>
          <p:cNvSpPr>
            <a:spLocks noGrp="1"/>
          </p:cNvSpPr>
          <p:nvPr>
            <p:ph type="sldNum" sz="quarter" idx="10"/>
          </p:nvPr>
        </p:nvSpPr>
        <p:spPr/>
        <p:txBody>
          <a:bodyPr/>
          <a:lstStyle/>
          <a:p>
            <a:fld id="{57D1727C-DFAB-442E-95AE-84B50DE8D62D}" type="slidenum">
              <a:rPr lang="en-US" smtClean="0"/>
              <a:t>20</a:t>
            </a:fld>
            <a:endParaRPr lang="en-US"/>
          </a:p>
        </p:txBody>
      </p:sp>
    </p:spTree>
    <p:extLst>
      <p:ext uri="{BB962C8B-B14F-4D97-AF65-F5344CB8AC3E}">
        <p14:creationId xmlns:p14="http://schemas.microsoft.com/office/powerpoint/2010/main" val="8142281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Becky</a:t>
            </a:r>
            <a:r>
              <a:rPr lang="en-US" baseline="0" dirty="0"/>
              <a:t> – Church often struggle understanding the types of internal costs that increase their tithes and offerings.  Educating donors and the churches ministries and activities may clearly have a fundraising component.  Any type of communication that asks donors for funds is an “appeal for funds” and therefore is considered a fundraising activity.  Each Sunday when donations are solicited involves fundraising costs – which are typically centered around employees and volunteers. By properly identify all the types of costs used in soliciting funds – churches can start to analyze their effectiveness of raising funds.  Consultants are often used to handle large capital campaigns.  Those professional fees play a significant role in determining the cost of raising funds.  </a:t>
            </a:r>
          </a:p>
          <a:p>
            <a:endParaRPr lang="en-US" baseline="0" dirty="0"/>
          </a:p>
          <a:p>
            <a:r>
              <a:rPr lang="en-US" baseline="0" dirty="0"/>
              <a:t>Kari</a:t>
            </a:r>
            <a:endParaRPr lang="en-US" dirty="0"/>
          </a:p>
        </p:txBody>
      </p:sp>
      <p:sp>
        <p:nvSpPr>
          <p:cNvPr id="4" name="Slide Number Placeholder 3"/>
          <p:cNvSpPr>
            <a:spLocks noGrp="1"/>
          </p:cNvSpPr>
          <p:nvPr>
            <p:ph type="sldNum" sz="quarter" idx="10"/>
          </p:nvPr>
        </p:nvSpPr>
        <p:spPr/>
        <p:txBody>
          <a:bodyPr/>
          <a:lstStyle/>
          <a:p>
            <a:fld id="{57D1727C-DFAB-442E-95AE-84B50DE8D62D}" type="slidenum">
              <a:rPr lang="en-US" smtClean="0"/>
              <a:t>21</a:t>
            </a:fld>
            <a:endParaRPr lang="en-US"/>
          </a:p>
        </p:txBody>
      </p:sp>
    </p:spTree>
    <p:extLst>
      <p:ext uri="{BB962C8B-B14F-4D97-AF65-F5344CB8AC3E}">
        <p14:creationId xmlns:p14="http://schemas.microsoft.com/office/powerpoint/2010/main" val="17771582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Becky – Kari –</a:t>
            </a:r>
            <a:r>
              <a:rPr lang="en-US" sz="1200" baseline="0" dirty="0"/>
              <a:t> can you show us 2 types of metrics where costs have been properly accumulated to show the reoccurring fundraising costs of weekly tithes and offering, and then show us a capital campaign with designated costs. Show us how these metrics look on a real-time cloud-based dashboard.</a:t>
            </a:r>
          </a:p>
          <a:p>
            <a:endParaRPr lang="en-US" sz="1200" baseline="0" dirty="0"/>
          </a:p>
          <a:p>
            <a:r>
              <a:rPr lang="en-US" sz="1200" i="1" baseline="0" dirty="0"/>
              <a:t>Switch to Intacct screen…</a:t>
            </a:r>
          </a:p>
          <a:p>
            <a:r>
              <a:rPr lang="en-US" sz="1200" baseline="0" dirty="0"/>
              <a:t>Kari – when you create KPIs that identify trends captured year over year you can determine the effectiveness of fundraising costs. </a:t>
            </a:r>
          </a:p>
          <a:p>
            <a:r>
              <a:rPr lang="en-US" sz="1200" baseline="0" dirty="0"/>
              <a:t>You can see in our first metric, we are showing the average cost to raise $1 based on the total contributions coming in divided by the total fundraising costs. </a:t>
            </a:r>
          </a:p>
          <a:p>
            <a:endParaRPr lang="en-US" sz="1200" baseline="0" dirty="0"/>
          </a:p>
          <a:p>
            <a:r>
              <a:rPr lang="en-US" sz="1200" baseline="0" dirty="0"/>
              <a:t>This church </a:t>
            </a:r>
            <a:r>
              <a:rPr lang="en-US" dirty="0"/>
              <a:t>was averaging right around 20 cents, with a spike to 37 cents </a:t>
            </a:r>
            <a:r>
              <a:rPr lang="mr-IN" dirty="0"/>
              <a:t>–</a:t>
            </a:r>
            <a:r>
              <a:rPr lang="en-US" dirty="0"/>
              <a:t> showing us we are still operating efficiently! </a:t>
            </a:r>
            <a:endParaRPr lang="en-US" sz="1200" dirty="0"/>
          </a:p>
        </p:txBody>
      </p:sp>
      <p:sp>
        <p:nvSpPr>
          <p:cNvPr id="4" name="Slide Number Placeholder 3"/>
          <p:cNvSpPr>
            <a:spLocks noGrp="1"/>
          </p:cNvSpPr>
          <p:nvPr>
            <p:ph type="sldNum" sz="quarter" idx="10"/>
          </p:nvPr>
        </p:nvSpPr>
        <p:spPr/>
        <p:txBody>
          <a:bodyPr/>
          <a:lstStyle/>
          <a:p>
            <a:fld id="{57D1727C-DFAB-442E-95AE-84B50DE8D62D}" type="slidenum">
              <a:rPr lang="en-US" smtClean="0"/>
              <a:t>22</a:t>
            </a:fld>
            <a:endParaRPr lang="en-US"/>
          </a:p>
        </p:txBody>
      </p:sp>
    </p:spTree>
    <p:extLst>
      <p:ext uri="{BB962C8B-B14F-4D97-AF65-F5344CB8AC3E}">
        <p14:creationId xmlns:p14="http://schemas.microsoft.com/office/powerpoint/2010/main" val="2798962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Bill – When</a:t>
            </a:r>
            <a:r>
              <a:rPr lang="en-US" baseline="0" dirty="0"/>
              <a:t> churches estimate the costs of “doing business” they often create a budget that defines departmental/program services, membership development,  general and administrative costs and the costs of raising support (fundraising).</a:t>
            </a:r>
          </a:p>
          <a:p>
            <a:endParaRPr lang="en-US" baseline="0" dirty="0"/>
          </a:p>
          <a:p>
            <a:r>
              <a:rPr lang="en-US" sz="1200" kern="1200" dirty="0">
                <a:solidFill>
                  <a:schemeClr val="tx1"/>
                </a:solidFill>
                <a:effectLst/>
                <a:latin typeface="+mn-lt"/>
                <a:ea typeface="+mn-ea"/>
                <a:cs typeface="+mn-cs"/>
              </a:rPr>
              <a:t>Churches raise support for ministry activities and are grouped as follows:</a:t>
            </a:r>
          </a:p>
          <a:p>
            <a:pPr lvl="0"/>
            <a:r>
              <a:rPr lang="en-US" sz="1200" kern="1200" dirty="0">
                <a:solidFill>
                  <a:schemeClr val="tx1"/>
                </a:solidFill>
                <a:effectLst/>
                <a:latin typeface="+mn-lt"/>
                <a:ea typeface="+mn-ea"/>
                <a:cs typeface="+mn-cs"/>
              </a:rPr>
              <a:t>Program Services = Church Activities (i.e., evangelism, worship, education, missions)</a:t>
            </a:r>
          </a:p>
          <a:p>
            <a:pPr lvl="0"/>
            <a:r>
              <a:rPr lang="en-US" sz="1200" kern="1200" dirty="0">
                <a:solidFill>
                  <a:schemeClr val="tx1"/>
                </a:solidFill>
                <a:effectLst/>
                <a:latin typeface="+mn-lt"/>
                <a:ea typeface="+mn-ea"/>
                <a:cs typeface="+mn-cs"/>
              </a:rPr>
              <a:t>Member Development = Orientation, Training</a:t>
            </a:r>
          </a:p>
          <a:p>
            <a:pPr lvl="0"/>
            <a:r>
              <a:rPr lang="en-US" sz="1200" kern="1200" dirty="0">
                <a:solidFill>
                  <a:schemeClr val="tx1"/>
                </a:solidFill>
                <a:effectLst/>
                <a:latin typeface="+mn-lt"/>
                <a:ea typeface="+mn-ea"/>
                <a:cs typeface="+mn-cs"/>
              </a:rPr>
              <a:t>Support Services = General and Administrative costs</a:t>
            </a:r>
          </a:p>
          <a:p>
            <a:pPr lvl="0"/>
            <a:r>
              <a:rPr lang="en-US" sz="1200" kern="1200" dirty="0">
                <a:solidFill>
                  <a:schemeClr val="tx1"/>
                </a:solidFill>
                <a:effectLst/>
                <a:latin typeface="+mn-lt"/>
                <a:ea typeface="+mn-ea"/>
                <a:cs typeface="+mn-cs"/>
              </a:rPr>
              <a:t>Fundraising Activities = Direct and indirect costs used to raise funds</a:t>
            </a:r>
          </a:p>
          <a:p>
            <a:r>
              <a:rPr lang="en-US" sz="1200" kern="1200" dirty="0">
                <a:solidFill>
                  <a:schemeClr val="tx1"/>
                </a:solidFill>
                <a:effectLst/>
                <a:latin typeface="+mn-lt"/>
                <a:ea typeface="+mn-ea"/>
                <a:cs typeface="+mn-cs"/>
              </a:rPr>
              <a:t> </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Visualize your annual budget.  How much of your resources are used to support church activities versus general and administrative costs?</a:t>
            </a:r>
          </a:p>
          <a:p>
            <a:r>
              <a:rPr lang="en-US" sz="1200" kern="1200" dirty="0">
                <a:solidFill>
                  <a:schemeClr val="tx1"/>
                </a:solidFill>
                <a:effectLst/>
                <a:latin typeface="+mn-lt"/>
                <a:ea typeface="+mn-ea"/>
                <a:cs typeface="+mn-cs"/>
              </a:rPr>
              <a:t>	Program Services</a:t>
            </a:r>
          </a:p>
          <a:p>
            <a:r>
              <a:rPr lang="en-US" sz="1200" kern="1200" dirty="0">
                <a:solidFill>
                  <a:schemeClr val="tx1"/>
                </a:solidFill>
                <a:effectLst/>
                <a:latin typeface="+mn-lt"/>
                <a:ea typeface="+mn-ea"/>
                <a:cs typeface="+mn-cs"/>
              </a:rPr>
              <a:t>	Evangelism				$150,000</a:t>
            </a:r>
          </a:p>
          <a:p>
            <a:r>
              <a:rPr lang="en-US" sz="1200" kern="1200" dirty="0">
                <a:solidFill>
                  <a:schemeClr val="tx1"/>
                </a:solidFill>
                <a:effectLst/>
                <a:latin typeface="+mn-lt"/>
                <a:ea typeface="+mn-ea"/>
                <a:cs typeface="+mn-cs"/>
              </a:rPr>
              <a:t>	Worship					  100,000</a:t>
            </a:r>
          </a:p>
          <a:p>
            <a:r>
              <a:rPr lang="en-US" sz="1200" kern="1200" dirty="0">
                <a:solidFill>
                  <a:schemeClr val="tx1"/>
                </a:solidFill>
                <a:effectLst/>
                <a:latin typeface="+mn-lt"/>
                <a:ea typeface="+mn-ea"/>
                <a:cs typeface="+mn-cs"/>
              </a:rPr>
              <a:t>	Education					  100,000</a:t>
            </a:r>
          </a:p>
          <a:p>
            <a:r>
              <a:rPr lang="en-US" sz="1200" kern="1200" dirty="0">
                <a:solidFill>
                  <a:schemeClr val="tx1"/>
                </a:solidFill>
                <a:effectLst/>
                <a:latin typeface="+mn-lt"/>
                <a:ea typeface="+mn-ea"/>
                <a:cs typeface="+mn-cs"/>
              </a:rPr>
              <a:t>	Missions and outreach		 	</a:t>
            </a:r>
            <a:r>
              <a:rPr lang="en-US" sz="1200" u="sng" kern="1200" dirty="0">
                <a:solidFill>
                  <a:schemeClr val="tx1"/>
                </a:solidFill>
                <a:effectLst/>
                <a:latin typeface="+mn-lt"/>
                <a:ea typeface="+mn-ea"/>
                <a:cs typeface="+mn-cs"/>
              </a:rPr>
              <a:t>  300,000</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650,000    (65%)</a:t>
            </a:r>
          </a:p>
          <a:p>
            <a:r>
              <a:rPr lang="en-US" sz="1200" kern="1200" dirty="0">
                <a:solidFill>
                  <a:schemeClr val="tx1"/>
                </a:solidFill>
                <a:effectLst/>
                <a:latin typeface="+mn-lt"/>
                <a:ea typeface="+mn-ea"/>
                <a:cs typeface="+mn-cs"/>
              </a:rPr>
              <a:t>             Member Development			    75,000    (7.5%)</a:t>
            </a:r>
          </a:p>
          <a:p>
            <a:r>
              <a:rPr lang="en-US" sz="1200" kern="1200" dirty="0">
                <a:solidFill>
                  <a:schemeClr val="tx1"/>
                </a:solidFill>
                <a:effectLst/>
                <a:latin typeface="+mn-lt"/>
                <a:ea typeface="+mn-ea"/>
                <a:cs typeface="+mn-cs"/>
              </a:rPr>
              <a:t>             General and Administrative			  200,000    (20%)</a:t>
            </a:r>
          </a:p>
          <a:p>
            <a:r>
              <a:rPr lang="en-US" sz="1200" kern="1200" dirty="0">
                <a:solidFill>
                  <a:schemeClr val="tx1"/>
                </a:solidFill>
                <a:effectLst/>
                <a:latin typeface="+mn-lt"/>
                <a:ea typeface="+mn-ea"/>
                <a:cs typeface="+mn-cs"/>
              </a:rPr>
              <a:t>	Fundraising Activities				</a:t>
            </a:r>
            <a:r>
              <a:rPr lang="en-US" sz="1200" u="sng" kern="1200" dirty="0">
                <a:solidFill>
                  <a:schemeClr val="tx1"/>
                </a:solidFill>
                <a:effectLst/>
                <a:latin typeface="+mn-lt"/>
                <a:ea typeface="+mn-ea"/>
                <a:cs typeface="+mn-cs"/>
              </a:rPr>
              <a:t>    75,000</a:t>
            </a:r>
            <a:r>
              <a:rPr lang="en-US" sz="1200" kern="1200" dirty="0">
                <a:solidFill>
                  <a:schemeClr val="tx1"/>
                </a:solidFill>
                <a:effectLst/>
                <a:latin typeface="+mn-lt"/>
                <a:ea typeface="+mn-ea"/>
                <a:cs typeface="+mn-cs"/>
              </a:rPr>
              <a:t>    </a:t>
            </a:r>
            <a:r>
              <a:rPr lang="en-US" sz="1200" u="sng" kern="1200" dirty="0">
                <a:solidFill>
                  <a:schemeClr val="tx1"/>
                </a:solidFill>
                <a:effectLst/>
                <a:latin typeface="+mn-lt"/>
                <a:ea typeface="+mn-ea"/>
                <a:cs typeface="+mn-cs"/>
              </a:rPr>
              <a:t>(7.5%)</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Total Budgeted Expenses		          </a:t>
            </a:r>
            <a:r>
              <a:rPr lang="en-US" sz="1200" u="dbl" kern="1200" dirty="0">
                <a:solidFill>
                  <a:schemeClr val="tx1"/>
                </a:solidFill>
                <a:effectLst/>
                <a:latin typeface="+mn-lt"/>
                <a:ea typeface="+mn-ea"/>
                <a:cs typeface="+mn-cs"/>
              </a:rPr>
              <a:t>$1,000,000</a:t>
            </a:r>
            <a:r>
              <a:rPr lang="en-US" sz="1200" kern="1200" dirty="0">
                <a:solidFill>
                  <a:schemeClr val="tx1"/>
                </a:solidFill>
                <a:effectLst/>
                <a:latin typeface="+mn-lt"/>
                <a:ea typeface="+mn-ea"/>
                <a:cs typeface="+mn-cs"/>
              </a:rPr>
              <a:t>  </a:t>
            </a:r>
            <a:r>
              <a:rPr lang="en-US" sz="1200" u="dbl" kern="1200" dirty="0">
                <a:solidFill>
                  <a:schemeClr val="tx1"/>
                </a:solidFill>
                <a:effectLst/>
                <a:latin typeface="+mn-lt"/>
                <a:ea typeface="+mn-ea"/>
                <a:cs typeface="+mn-cs"/>
              </a:rPr>
              <a:t>(100%)</a:t>
            </a:r>
            <a:endParaRPr lang="en-US" sz="1200" kern="1200" dirty="0">
              <a:solidFill>
                <a:schemeClr val="tx1"/>
              </a:solidFill>
              <a:effectLst/>
              <a:latin typeface="+mn-lt"/>
              <a:ea typeface="+mn-ea"/>
              <a:cs typeface="+mn-cs"/>
            </a:endParaRPr>
          </a:p>
          <a:p>
            <a:r>
              <a:rPr lang="en-US" sz="1200" u="none" strike="noStrike"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 encourage you to review your budget and see how resources are allocated between program and supporting services (i.e., member development, general and administrative and fundraising activities). Should more resources be focused on program services? Should 80% be allocated to program activities versus 60%?  Ask you donors, they will tell you. </a:t>
            </a:r>
          </a:p>
          <a:p>
            <a:r>
              <a:rPr lang="en-US" baseline="0" dirty="0"/>
              <a:t>It’s important to look at your total expenses based on the 3 categories of costs – listed above.  By monitoring the ratio of costs between program, G&amp;A and fundraising – churches can begin to identify trends based on selected criteria.  </a:t>
            </a:r>
          </a:p>
          <a:p>
            <a:endParaRPr lang="en-US" baseline="0" dirty="0"/>
          </a:p>
        </p:txBody>
      </p:sp>
      <p:sp>
        <p:nvSpPr>
          <p:cNvPr id="4" name="Slide Number Placeholder 3"/>
          <p:cNvSpPr>
            <a:spLocks noGrp="1"/>
          </p:cNvSpPr>
          <p:nvPr>
            <p:ph type="sldNum" sz="quarter" idx="10"/>
          </p:nvPr>
        </p:nvSpPr>
        <p:spPr/>
        <p:txBody>
          <a:bodyPr/>
          <a:lstStyle/>
          <a:p>
            <a:fld id="{57D1727C-DFAB-442E-95AE-84B50DE8D62D}" type="slidenum">
              <a:rPr lang="en-US" smtClean="0"/>
              <a:t>23</a:t>
            </a:fld>
            <a:endParaRPr lang="en-US"/>
          </a:p>
        </p:txBody>
      </p:sp>
    </p:spTree>
    <p:extLst>
      <p:ext uri="{BB962C8B-B14F-4D97-AF65-F5344CB8AC3E}">
        <p14:creationId xmlns:p14="http://schemas.microsoft.com/office/powerpoint/2010/main" val="17771582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Bill – </a:t>
            </a:r>
            <a:r>
              <a:rPr lang="en-US" sz="1200" kern="1200" dirty="0">
                <a:solidFill>
                  <a:schemeClr val="tx1"/>
                </a:solidFill>
                <a:effectLst/>
                <a:latin typeface="+mn-lt"/>
                <a:ea typeface="+mn-ea"/>
                <a:cs typeface="+mn-cs"/>
              </a:rPr>
              <a:t>Visualize your annual budget.  How much of your resources are used to support church activities versus general and administrative costs?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our slide analysis – program services represent 65% of the total budgeted expenditures.  Member development (which all churches have – however</a:t>
            </a:r>
            <a:r>
              <a:rPr lang="en-US" sz="1200" kern="1200" baseline="0" dirty="0">
                <a:solidFill>
                  <a:schemeClr val="tx1"/>
                </a:solidFill>
                <a:effectLst/>
                <a:latin typeface="+mn-lt"/>
                <a:ea typeface="+mn-ea"/>
                <a:cs typeface="+mn-cs"/>
              </a:rPr>
              <a:t> sometimes difficult to quantify) represents 7.5% of the budgeted expenditures.  So 65 + 7.5% = 72.5% of direct ministry costs.  The other 27.5% supports the exempt activities.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 encourage you to review your budget and see how resources are allocated between program and supporting services Should 80% be allocated to program activities versus 60%?  Your</a:t>
            </a:r>
            <a:r>
              <a:rPr lang="en-US" sz="1200" kern="1200" baseline="0" dirty="0">
                <a:solidFill>
                  <a:schemeClr val="tx1"/>
                </a:solidFill>
                <a:effectLst/>
                <a:latin typeface="+mn-lt"/>
                <a:ea typeface="+mn-ea"/>
                <a:cs typeface="+mn-cs"/>
              </a:rPr>
              <a:t> donors expect a certain percentage of costs to be used in direct ministry. </a:t>
            </a:r>
            <a:endParaRPr lang="en-US" sz="1200" kern="1200" dirty="0">
              <a:solidFill>
                <a:schemeClr val="tx1"/>
              </a:solidFill>
              <a:effectLst/>
              <a:latin typeface="+mn-lt"/>
              <a:ea typeface="+mn-ea"/>
              <a:cs typeface="+mn-cs"/>
            </a:endParaRPr>
          </a:p>
          <a:p>
            <a:r>
              <a:rPr lang="en-US" baseline="0" dirty="0"/>
              <a:t>It’s important to look at your total expenses based on the 4 categories of costs – listed above.  By monitoring the ratio of costs between program, member development, G&amp;A and fundraising – churches begin to identify trends and can forecast operations based on selected criteria.  </a:t>
            </a:r>
          </a:p>
          <a:p>
            <a:endParaRPr lang="en-US" baseline="0" dirty="0"/>
          </a:p>
          <a:p>
            <a:r>
              <a:rPr lang="en-US" baseline="0" dirty="0"/>
              <a:t>60% in program service</a:t>
            </a:r>
          </a:p>
        </p:txBody>
      </p:sp>
      <p:sp>
        <p:nvSpPr>
          <p:cNvPr id="4" name="Slide Number Placeholder 3"/>
          <p:cNvSpPr>
            <a:spLocks noGrp="1"/>
          </p:cNvSpPr>
          <p:nvPr>
            <p:ph type="sldNum" sz="quarter" idx="10"/>
          </p:nvPr>
        </p:nvSpPr>
        <p:spPr/>
        <p:txBody>
          <a:bodyPr/>
          <a:lstStyle/>
          <a:p>
            <a:fld id="{57D1727C-DFAB-442E-95AE-84B50DE8D62D}" type="slidenum">
              <a:rPr lang="en-US" smtClean="0"/>
              <a:t>24</a:t>
            </a:fld>
            <a:endParaRPr lang="en-US"/>
          </a:p>
        </p:txBody>
      </p:sp>
    </p:spTree>
    <p:extLst>
      <p:ext uri="{BB962C8B-B14F-4D97-AF65-F5344CB8AC3E}">
        <p14:creationId xmlns:p14="http://schemas.microsoft.com/office/powerpoint/2010/main" val="17771582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baseline="0" dirty="0"/>
          </a:p>
          <a:p>
            <a:r>
              <a:rPr lang="en-US" i="1" baseline="0" dirty="0"/>
              <a:t>Switch to Intacct screen…</a:t>
            </a:r>
          </a:p>
          <a:p>
            <a:r>
              <a:rPr lang="en-US" baseline="0" dirty="0"/>
              <a:t>Kari – by using real-time data executives can easily see when expenses exceed budget controls or when unusual transactions significantly impact expense allocations.  Let’s look at these metrics and allocation shifts using our Intacct dashboard.</a:t>
            </a:r>
          </a:p>
          <a:p>
            <a:endParaRPr lang="en-US" baseline="0" dirty="0"/>
          </a:p>
          <a:p>
            <a:r>
              <a:rPr lang="en-US" baseline="0" dirty="0"/>
              <a:t>Here is a mega-church platform that watches functional expenses between programs, membership development, G&amp;A and Fundraising.  </a:t>
            </a:r>
          </a:p>
          <a:p>
            <a:r>
              <a:rPr lang="en-US" baseline="0" dirty="0"/>
              <a:t>In October the church launched a capital campaign and incurred $150,000 of professional services to manage the 5 year campaign.  You can easily see the shift between the allocation metrics at 9/30 and then at 10/31.  Not only can the executive see the shift of fundraising expenses and percentages, but managers can drill down into the fundraising expenses and see the contract and the payment for the professional fundraiser. Month over month, year over year – churches can analyze their operating costs and identify variances in real-time reporting.</a:t>
            </a:r>
          </a:p>
          <a:p>
            <a:endParaRPr lang="en-US" dirty="0"/>
          </a:p>
          <a:p>
            <a:endParaRPr lang="en-US" dirty="0"/>
          </a:p>
        </p:txBody>
      </p:sp>
      <p:sp>
        <p:nvSpPr>
          <p:cNvPr id="4" name="Slide Number Placeholder 3"/>
          <p:cNvSpPr>
            <a:spLocks noGrp="1"/>
          </p:cNvSpPr>
          <p:nvPr>
            <p:ph type="sldNum" sz="quarter" idx="10"/>
          </p:nvPr>
        </p:nvSpPr>
        <p:spPr/>
        <p:txBody>
          <a:bodyPr/>
          <a:lstStyle/>
          <a:p>
            <a:fld id="{57D1727C-DFAB-442E-95AE-84B50DE8D62D}" type="slidenum">
              <a:rPr lang="en-US" smtClean="0"/>
              <a:t>25</a:t>
            </a:fld>
            <a:endParaRPr lang="en-US"/>
          </a:p>
        </p:txBody>
      </p:sp>
    </p:spTree>
    <p:extLst>
      <p:ext uri="{BB962C8B-B14F-4D97-AF65-F5344CB8AC3E}">
        <p14:creationId xmlns:p14="http://schemas.microsoft.com/office/powerpoint/2010/main" val="15618946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Bill  - Typically a</a:t>
            </a:r>
            <a:r>
              <a:rPr lang="en-US" baseline="0" dirty="0"/>
              <a:t> church’s </a:t>
            </a:r>
            <a:r>
              <a:rPr lang="en-US" dirty="0"/>
              <a:t>single largest expense category relates to compensation and employee benefits. It takes people to conduct the</a:t>
            </a:r>
            <a:r>
              <a:rPr lang="en-US" baseline="0" dirty="0"/>
              <a:t> church’s programming activities and the people cost includes a number of expenses that should be accumulated and evaluated on an annual basis.  Payroll becomes a fixed cost for the church and these costs can be projected over time.    </a:t>
            </a:r>
            <a:r>
              <a:rPr lang="en-US" dirty="0"/>
              <a:t> </a:t>
            </a:r>
          </a:p>
          <a:p>
            <a:endParaRPr lang="en-US" dirty="0"/>
          </a:p>
          <a:p>
            <a:r>
              <a:rPr lang="en-US" dirty="0"/>
              <a:t>Total Compensation Includes</a:t>
            </a:r>
          </a:p>
          <a:p>
            <a:pPr marL="857124" lvl="1" indent="-457133">
              <a:buFontTx/>
              <a:buChar char="-"/>
            </a:pPr>
            <a:r>
              <a:rPr lang="en-US" dirty="0">
                <a:solidFill>
                  <a:schemeClr val="tx1"/>
                </a:solidFill>
              </a:rPr>
              <a:t>Salary/wages</a:t>
            </a:r>
          </a:p>
          <a:p>
            <a:pPr marL="857124" lvl="1" indent="-457133">
              <a:buFontTx/>
              <a:buChar char="-"/>
            </a:pPr>
            <a:r>
              <a:rPr lang="en-US" dirty="0"/>
              <a:t>Benefits</a:t>
            </a:r>
          </a:p>
          <a:p>
            <a:pPr marL="857124" lvl="1" indent="-457133">
              <a:buFontTx/>
              <a:buChar char="-"/>
            </a:pPr>
            <a:r>
              <a:rPr lang="en-US" dirty="0">
                <a:solidFill>
                  <a:schemeClr val="tx1"/>
                </a:solidFill>
              </a:rPr>
              <a:t>Ministry assets used for personal functions</a:t>
            </a:r>
          </a:p>
          <a:p>
            <a:pPr marL="857124" lvl="1" indent="-457133">
              <a:buFontTx/>
              <a:buChar char="-"/>
            </a:pPr>
            <a:r>
              <a:rPr lang="en-US" dirty="0"/>
              <a:t>Non-accountable expenses</a:t>
            </a:r>
          </a:p>
          <a:p>
            <a:pPr marL="857124" lvl="1" indent="-457133">
              <a:buFontTx/>
              <a:buChar char="-"/>
            </a:pPr>
            <a:r>
              <a:rPr lang="en-US" dirty="0">
                <a:solidFill>
                  <a:schemeClr val="tx1"/>
                </a:solidFill>
              </a:rPr>
              <a:t>EE Payroll taxes</a:t>
            </a:r>
          </a:p>
          <a:p>
            <a:pPr marL="857124" lvl="1" indent="-457133">
              <a:buFontTx/>
              <a:buChar char="-"/>
            </a:pPr>
            <a:r>
              <a:rPr lang="en-US" dirty="0">
                <a:solidFill>
                  <a:schemeClr val="tx1"/>
                </a:solidFill>
              </a:rPr>
              <a:t>Forgiveness of employee</a:t>
            </a:r>
            <a:r>
              <a:rPr lang="en-US" baseline="0" dirty="0">
                <a:solidFill>
                  <a:schemeClr val="tx1"/>
                </a:solidFill>
              </a:rPr>
              <a:t> advances or loans</a:t>
            </a:r>
            <a:endParaRPr lang="en-US" dirty="0">
              <a:solidFill>
                <a:schemeClr val="tx1"/>
              </a:solidFill>
            </a:endParaRPr>
          </a:p>
          <a:p>
            <a:endParaRPr lang="en-US" dirty="0"/>
          </a:p>
          <a:p>
            <a:r>
              <a:rPr lang="en-US" dirty="0"/>
              <a:t>By tracking personnel costs on a monthly basis you can easily calculate</a:t>
            </a:r>
            <a:r>
              <a:rPr lang="en-US" baseline="0" dirty="0"/>
              <a:t> the average compensation based on the number of employees.  You can easily dissect this metric by separating FT and PT or Exempt vs Non-exempt payroll. By creating these metrics you can easily project the cost of adding a new campus/satellite location.</a:t>
            </a:r>
          </a:p>
          <a:p>
            <a:endParaRPr lang="en-US" baseline="0" dirty="0"/>
          </a:p>
          <a:p>
            <a:r>
              <a:rPr lang="en-US" baseline="0" dirty="0"/>
              <a:t>When you have a compensation cost that significantly fluctuates during the year – management can drill down into the detailed expense accounts and see what caused the metric to shift. This management change effected </a:t>
            </a:r>
            <a:endParaRPr lang="en-US" dirty="0"/>
          </a:p>
        </p:txBody>
      </p:sp>
      <p:sp>
        <p:nvSpPr>
          <p:cNvPr id="4" name="Slide Number Placeholder 3"/>
          <p:cNvSpPr>
            <a:spLocks noGrp="1"/>
          </p:cNvSpPr>
          <p:nvPr>
            <p:ph type="sldNum" sz="quarter" idx="10"/>
          </p:nvPr>
        </p:nvSpPr>
        <p:spPr/>
        <p:txBody>
          <a:bodyPr/>
          <a:lstStyle/>
          <a:p>
            <a:fld id="{57D1727C-DFAB-442E-95AE-84B50DE8D62D}" type="slidenum">
              <a:rPr lang="en-US" smtClean="0"/>
              <a:t>26</a:t>
            </a:fld>
            <a:endParaRPr lang="en-US"/>
          </a:p>
        </p:txBody>
      </p:sp>
    </p:spTree>
    <p:extLst>
      <p:ext uri="{BB962C8B-B14F-4D97-AF65-F5344CB8AC3E}">
        <p14:creationId xmlns:p14="http://schemas.microsoft.com/office/powerpoint/2010/main" val="17771582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Bill - Kari – show us what happens when the church modifies how much the employees reimburse the church for medical insurance. </a:t>
            </a:r>
          </a:p>
          <a:p>
            <a:endParaRPr lang="en-US" baseline="0" dirty="0"/>
          </a:p>
          <a:p>
            <a:r>
              <a:rPr lang="en-US" baseline="0" dirty="0"/>
              <a:t>Kari – When employee withholdings increase or decrease, this can significantly affect cash disbursements affecting the church’s medical benefits. In this metric example the church changed their policy effective </a:t>
            </a:r>
            <a:r>
              <a:rPr lang="en-US" dirty="0"/>
              <a:t>11/1</a:t>
            </a:r>
            <a:r>
              <a:rPr lang="en-US" baseline="0" dirty="0"/>
              <a:t>.  On Oct 31, the average employee compensation was $</a:t>
            </a:r>
            <a:r>
              <a:rPr lang="en-US" dirty="0"/>
              <a:t>7,500</a:t>
            </a:r>
            <a:r>
              <a:rPr lang="en-US" baseline="0" dirty="0"/>
              <a:t>.  You can see the spike in November reflecting the new Compensation packages.</a:t>
            </a:r>
            <a:r>
              <a:rPr lang="en-US" dirty="0"/>
              <a:t> </a:t>
            </a:r>
          </a:p>
          <a:p>
            <a:r>
              <a:rPr lang="en-US" dirty="0"/>
              <a:t>Again, we can very quickly drill down into the detail of this information to see what causes the increase</a:t>
            </a:r>
          </a:p>
        </p:txBody>
      </p:sp>
      <p:sp>
        <p:nvSpPr>
          <p:cNvPr id="4" name="Slide Number Placeholder 3"/>
          <p:cNvSpPr>
            <a:spLocks noGrp="1"/>
          </p:cNvSpPr>
          <p:nvPr>
            <p:ph type="sldNum" sz="quarter" idx="10"/>
          </p:nvPr>
        </p:nvSpPr>
        <p:spPr/>
        <p:txBody>
          <a:bodyPr/>
          <a:lstStyle/>
          <a:p>
            <a:fld id="{57D1727C-DFAB-442E-95AE-84B50DE8D62D}" type="slidenum">
              <a:rPr lang="en-US" smtClean="0"/>
              <a:t>27</a:t>
            </a:fld>
            <a:endParaRPr lang="en-US"/>
          </a:p>
        </p:txBody>
      </p:sp>
    </p:spTree>
    <p:extLst>
      <p:ext uri="{BB962C8B-B14F-4D97-AF65-F5344CB8AC3E}">
        <p14:creationId xmlns:p14="http://schemas.microsoft.com/office/powerpoint/2010/main" val="12931052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6"/>
            <a:endParaRPr lang="en-US" dirty="0"/>
          </a:p>
          <a:p>
            <a:pPr defTabSz="914266"/>
            <a:r>
              <a:rPr lang="en-US" dirty="0"/>
              <a:t>Becky </a:t>
            </a:r>
            <a:r>
              <a:rPr lang="en-US" baseline="0" dirty="0"/>
              <a:t> - Facilities require maintenance and repair and one of the most common metric is square footage cost. The older the facility the higher the maintenance costs. </a:t>
            </a:r>
            <a:endParaRPr lang="en-US" dirty="0"/>
          </a:p>
          <a:p>
            <a:endParaRPr lang="en-US" dirty="0"/>
          </a:p>
          <a:p>
            <a:r>
              <a:rPr lang="en-US" dirty="0"/>
              <a:t>Occupancy Costs include the following direct costs: </a:t>
            </a:r>
          </a:p>
          <a:p>
            <a:r>
              <a:rPr lang="en-US" dirty="0"/>
              <a:t>Utilities</a:t>
            </a:r>
          </a:p>
          <a:p>
            <a:r>
              <a:rPr lang="en-US" dirty="0"/>
              <a:t>Insurance</a:t>
            </a:r>
          </a:p>
          <a:p>
            <a:r>
              <a:rPr lang="en-US" dirty="0"/>
              <a:t>Repairs and Maintenance</a:t>
            </a:r>
          </a:p>
          <a:p>
            <a:r>
              <a:rPr lang="en-US" dirty="0" err="1"/>
              <a:t>Lawncare</a:t>
            </a:r>
            <a:endParaRPr lang="en-US" dirty="0"/>
          </a:p>
          <a:p>
            <a:r>
              <a:rPr lang="en-US" dirty="0"/>
              <a:t>Janitorial costs</a:t>
            </a:r>
          </a:p>
          <a:p>
            <a:pPr defTabSz="914266"/>
            <a:r>
              <a:rPr lang="en-US" dirty="0"/>
              <a:t>Property Taxes (some states)</a:t>
            </a:r>
          </a:p>
          <a:p>
            <a:pPr defTabSz="914266"/>
            <a:endParaRPr lang="en-US" dirty="0"/>
          </a:p>
          <a:p>
            <a:pPr defTabSz="914266"/>
            <a:r>
              <a:rPr lang="en-US" dirty="0"/>
              <a:t>Churches that can create operating reserves for future repairs and replacement have flexibility on when projects are budgeted</a:t>
            </a:r>
            <a:r>
              <a:rPr lang="en-US" baseline="0" dirty="0"/>
              <a:t> and executed. Since depreciation is a non-cash expense – think about setting aside reserves that match your annual depreciation.  Strategically finance your long-term repairs by moving operating cash to reserves and savings. </a:t>
            </a:r>
            <a:endParaRPr lang="en-US" dirty="0"/>
          </a:p>
          <a:p>
            <a:endParaRPr lang="en-US" dirty="0"/>
          </a:p>
        </p:txBody>
      </p:sp>
      <p:sp>
        <p:nvSpPr>
          <p:cNvPr id="4" name="Slide Number Placeholder 3"/>
          <p:cNvSpPr>
            <a:spLocks noGrp="1"/>
          </p:cNvSpPr>
          <p:nvPr>
            <p:ph type="sldNum" sz="quarter" idx="10"/>
          </p:nvPr>
        </p:nvSpPr>
        <p:spPr/>
        <p:txBody>
          <a:bodyPr/>
          <a:lstStyle/>
          <a:p>
            <a:fld id="{57D1727C-DFAB-442E-95AE-84B50DE8D62D}" type="slidenum">
              <a:rPr lang="en-US" smtClean="0"/>
              <a:t>28</a:t>
            </a:fld>
            <a:endParaRPr lang="en-US"/>
          </a:p>
        </p:txBody>
      </p:sp>
    </p:spTree>
    <p:extLst>
      <p:ext uri="{BB962C8B-B14F-4D97-AF65-F5344CB8AC3E}">
        <p14:creationId xmlns:p14="http://schemas.microsoft.com/office/powerpoint/2010/main" val="24022342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Bill – Kari –</a:t>
            </a:r>
            <a:r>
              <a:rPr lang="en-US" baseline="0" dirty="0"/>
              <a:t> show us how the square footage metric fluctuates during February when the was an ice storm for 5 days and water pipes busted in the family life center. </a:t>
            </a:r>
          </a:p>
          <a:p>
            <a:endParaRPr lang="en-US" baseline="0" dirty="0"/>
          </a:p>
          <a:p>
            <a:r>
              <a:rPr lang="en-US" i="1" baseline="0" dirty="0"/>
              <a:t>Switch to Intacct screen…</a:t>
            </a:r>
          </a:p>
          <a:p>
            <a:r>
              <a:rPr lang="en-US" baseline="0" dirty="0"/>
              <a:t>Kari……  our Facility manager can easily monitor his budget and the occupancy costs for multiple buildings and campuses.  In December the average cost per </a:t>
            </a:r>
            <a:r>
              <a:rPr lang="en-US" baseline="0" dirty="0" err="1"/>
              <a:t>Sq</a:t>
            </a:r>
            <a:r>
              <a:rPr lang="en-US" baseline="0" dirty="0"/>
              <a:t> foot was $2.02, in January the average cost was 2.35 and in February the average occupancy cost was $3.35.  After the ice storm, the average cost</a:t>
            </a:r>
            <a:r>
              <a:rPr lang="en-US" dirty="0"/>
              <a:t> per square foot increased drastically because of the busted pipes, and the days pumping heat back throughout the building. </a:t>
            </a:r>
          </a:p>
          <a:p>
            <a:r>
              <a:rPr lang="en-US" dirty="0"/>
              <a:t>Luckily, Intacct makes it easy to drill down into the vendor invoice to see the detail of those transactions!</a:t>
            </a:r>
          </a:p>
          <a:p>
            <a:endParaRPr lang="en-US" dirty="0"/>
          </a:p>
        </p:txBody>
      </p:sp>
      <p:sp>
        <p:nvSpPr>
          <p:cNvPr id="4" name="Slide Number Placeholder 3"/>
          <p:cNvSpPr>
            <a:spLocks noGrp="1"/>
          </p:cNvSpPr>
          <p:nvPr>
            <p:ph type="sldNum" sz="quarter" idx="10"/>
          </p:nvPr>
        </p:nvSpPr>
        <p:spPr/>
        <p:txBody>
          <a:bodyPr/>
          <a:lstStyle/>
          <a:p>
            <a:fld id="{57D1727C-DFAB-442E-95AE-84B50DE8D62D}" type="slidenum">
              <a:rPr lang="en-US" smtClean="0"/>
              <a:t>29</a:t>
            </a:fld>
            <a:endParaRPr lang="en-US"/>
          </a:p>
        </p:txBody>
      </p:sp>
    </p:spTree>
    <p:extLst>
      <p:ext uri="{BB962C8B-B14F-4D97-AF65-F5344CB8AC3E}">
        <p14:creationId xmlns:p14="http://schemas.microsoft.com/office/powerpoint/2010/main" val="27090855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266" rtl="0" eaLnBrk="1" fontAlgn="auto" latinLnBrk="0" hangingPunct="1">
              <a:lnSpc>
                <a:spcPct val="100000"/>
              </a:lnSpc>
              <a:spcBef>
                <a:spcPts val="0"/>
              </a:spcBef>
              <a:spcAft>
                <a:spcPts val="0"/>
              </a:spcAft>
              <a:buClrTx/>
              <a:buSzTx/>
              <a:buFontTx/>
              <a:buNone/>
              <a:tabLst/>
              <a:defRPr/>
            </a:pPr>
            <a:r>
              <a:rPr lang="en-US" dirty="0"/>
              <a:t>Bill</a:t>
            </a:r>
            <a:r>
              <a:rPr lang="en-US" baseline="0" dirty="0"/>
              <a:t> – </a:t>
            </a:r>
            <a:r>
              <a:rPr lang="en-US" sz="1200" kern="1200" dirty="0">
                <a:solidFill>
                  <a:schemeClr val="tx1"/>
                </a:solidFill>
                <a:effectLst/>
                <a:latin typeface="+mn-lt"/>
                <a:ea typeface="+mn-ea"/>
                <a:cs typeface="+mn-cs"/>
              </a:rPr>
              <a:t>Best practices indicate that churches should maintain at least 3-6 months of unrestricted cash to fund future operating expenses.  By tracking this metric, year over year, cash management trends are identified and can be effectively managed.  This metric helps identify a reserve policy for short-term and long-term cash flow requirements. </a:t>
            </a:r>
          </a:p>
          <a:p>
            <a:pPr defTabSz="914266"/>
            <a:r>
              <a:rPr lang="en-US" baseline="0" dirty="0"/>
              <a:t> </a:t>
            </a:r>
            <a:endParaRPr lang="en-US" dirty="0"/>
          </a:p>
          <a:p>
            <a:pPr defTabSz="914266"/>
            <a:r>
              <a:rPr lang="en-US" dirty="0"/>
              <a:t>During</a:t>
            </a:r>
            <a:r>
              <a:rPr lang="en-US" baseline="0" dirty="0"/>
              <a:t> your month end closing procedures – review your cash reserve metrics so that you can easily project cash requirements on a monthly/quarterly/ annual basis. </a:t>
            </a:r>
            <a:endParaRPr lang="en-US" dirty="0"/>
          </a:p>
          <a:p>
            <a:endParaRPr lang="en-US" dirty="0"/>
          </a:p>
        </p:txBody>
      </p:sp>
      <p:sp>
        <p:nvSpPr>
          <p:cNvPr id="4" name="Slide Number Placeholder 3"/>
          <p:cNvSpPr>
            <a:spLocks noGrp="1"/>
          </p:cNvSpPr>
          <p:nvPr>
            <p:ph type="sldNum" sz="quarter" idx="10"/>
          </p:nvPr>
        </p:nvSpPr>
        <p:spPr/>
        <p:txBody>
          <a:bodyPr/>
          <a:lstStyle/>
          <a:p>
            <a:fld id="{57D1727C-DFAB-442E-95AE-84B50DE8D62D}" type="slidenum">
              <a:rPr lang="en-US" smtClean="0"/>
              <a:t>30</a:t>
            </a:fld>
            <a:endParaRPr lang="en-US"/>
          </a:p>
        </p:txBody>
      </p:sp>
    </p:spTree>
    <p:extLst>
      <p:ext uri="{BB962C8B-B14F-4D97-AF65-F5344CB8AC3E}">
        <p14:creationId xmlns:p14="http://schemas.microsoft.com/office/powerpoint/2010/main" val="24022342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Bill – Kari -</a:t>
            </a:r>
            <a:r>
              <a:rPr lang="en-US" baseline="0" dirty="0"/>
              <a:t> what do our cash reserve metrics look like for our church that hired the capital campaign consultants in October?  </a:t>
            </a:r>
          </a:p>
          <a:p>
            <a:endParaRPr lang="en-US" baseline="0" dirty="0"/>
          </a:p>
          <a:p>
            <a:r>
              <a:rPr lang="en-US" i="1" baseline="0" dirty="0"/>
              <a:t>Switch to Intacct screen…</a:t>
            </a:r>
          </a:p>
          <a:p>
            <a:r>
              <a:rPr lang="en-US" baseline="0" dirty="0"/>
              <a:t>Kari……  On 9/30 the Church had 7 months of operating reserves.  On 10/31 – the church had 6 months.  The church was required to pay $150,000 in the 4</a:t>
            </a:r>
            <a:r>
              <a:rPr lang="en-US" baseline="30000" dirty="0"/>
              <a:t>th</a:t>
            </a:r>
            <a:r>
              <a:rPr lang="en-US" baseline="0" dirty="0"/>
              <a:t> Quarter and the operating reserved dropped until the year-end donations were received and unrestricted funds were replenished. </a:t>
            </a:r>
            <a:endParaRPr lang="en-US" dirty="0"/>
          </a:p>
          <a:p>
            <a:endParaRPr lang="en-US" dirty="0"/>
          </a:p>
        </p:txBody>
      </p:sp>
      <p:sp>
        <p:nvSpPr>
          <p:cNvPr id="4" name="Slide Number Placeholder 3"/>
          <p:cNvSpPr>
            <a:spLocks noGrp="1"/>
          </p:cNvSpPr>
          <p:nvPr>
            <p:ph type="sldNum" sz="quarter" idx="10"/>
          </p:nvPr>
        </p:nvSpPr>
        <p:spPr/>
        <p:txBody>
          <a:bodyPr/>
          <a:lstStyle/>
          <a:p>
            <a:fld id="{57D1727C-DFAB-442E-95AE-84B50DE8D62D}" type="slidenum">
              <a:rPr lang="en-US" smtClean="0"/>
              <a:t>31</a:t>
            </a:fld>
            <a:endParaRPr lang="en-US"/>
          </a:p>
        </p:txBody>
      </p:sp>
    </p:spTree>
    <p:extLst>
      <p:ext uri="{BB962C8B-B14F-4D97-AF65-F5344CB8AC3E}">
        <p14:creationId xmlns:p14="http://schemas.microsoft.com/office/powerpoint/2010/main" val="20247744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Becky – Lending institutions want to know how much</a:t>
            </a:r>
            <a:r>
              <a:rPr lang="en-US" baseline="0" dirty="0"/>
              <a:t> cash is generated from your operations. Churches can easily create metrics tracking interest payments compared to total expenses, interest compared to total debt and then total debt compare to net assets.  How much of your operating budget is dedicated to external financing?  </a:t>
            </a:r>
          </a:p>
          <a:p>
            <a:endParaRPr lang="en-US" baseline="0" dirty="0"/>
          </a:p>
          <a:p>
            <a:r>
              <a:rPr lang="en-US" baseline="0" dirty="0"/>
              <a:t>In our capital campaign example – the church raised and collected  $1.0 million during the 4</a:t>
            </a:r>
            <a:r>
              <a:rPr lang="en-US" baseline="30000" dirty="0"/>
              <a:t>th</a:t>
            </a:r>
            <a:r>
              <a:rPr lang="en-US" baseline="0" dirty="0"/>
              <a:t> Q of  2016.  The church purchased land for $3.0 million in January 2017 and financed $2.0 with a local bank.  The note bears interest at 6.0% interest and is due in monthly installments of P&amp;I.   </a:t>
            </a:r>
            <a:endParaRPr lang="en-US" dirty="0"/>
          </a:p>
          <a:p>
            <a:endParaRPr lang="en-US" dirty="0"/>
          </a:p>
          <a:p>
            <a:endParaRPr lang="en-US" dirty="0"/>
          </a:p>
          <a:p>
            <a:r>
              <a:rPr lang="en-US" dirty="0"/>
              <a:t>For 2017 – interest payments will represent _____% of the budgeted expenses,</a:t>
            </a:r>
            <a:r>
              <a:rPr lang="en-US" baseline="0" dirty="0"/>
              <a:t> compared to _____% for 2016.  </a:t>
            </a:r>
          </a:p>
          <a:p>
            <a:endParaRPr lang="en-US" baseline="0" dirty="0"/>
          </a:p>
          <a:p>
            <a:r>
              <a:rPr lang="en-US" baseline="0" dirty="0"/>
              <a:t>Kari – show us these metrics reflected in our dashboard.</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57D1727C-DFAB-442E-95AE-84B50DE8D62D}" type="slidenum">
              <a:rPr lang="en-US" smtClean="0"/>
              <a:t>32</a:t>
            </a:fld>
            <a:endParaRPr lang="en-US"/>
          </a:p>
        </p:txBody>
      </p:sp>
    </p:spTree>
    <p:extLst>
      <p:ext uri="{BB962C8B-B14F-4D97-AF65-F5344CB8AC3E}">
        <p14:creationId xmlns:p14="http://schemas.microsoft.com/office/powerpoint/2010/main" val="32010707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Churches can easily monitor monthly</a:t>
            </a:r>
            <a:r>
              <a:rPr lang="en-US" baseline="0" dirty="0"/>
              <a:t> interest payments tracking budget versus actual.  When these metrics fluctuate significantly Executive Pastors can easily drill down into the expenses and view the payments recorded each month. Source documents can be easily reviewed for propriety. </a:t>
            </a:r>
          </a:p>
          <a:p>
            <a:endParaRPr lang="en-US" i="1" baseline="0" dirty="0"/>
          </a:p>
          <a:p>
            <a:r>
              <a:rPr lang="en-US" i="1" baseline="0" dirty="0"/>
              <a:t>Switch to Intacct screen…</a:t>
            </a:r>
          </a:p>
          <a:p>
            <a:endParaRPr lang="en-US" i="1" baseline="0" dirty="0"/>
          </a:p>
          <a:p>
            <a:r>
              <a:rPr lang="en-US" baseline="0" dirty="0"/>
              <a:t>Kari……  Our church added a new loan to their monthly debt requirements. The new note increased the monthly interest paid to third parties and the amount of 3</a:t>
            </a:r>
            <a:r>
              <a:rPr lang="en-US" baseline="30000" dirty="0"/>
              <a:t>rd</a:t>
            </a:r>
            <a:r>
              <a:rPr lang="en-US" baseline="0" dirty="0"/>
              <a:t> party debt also increased as a percentage of leveraged assets. </a:t>
            </a:r>
            <a:endParaRPr lang="en-US" dirty="0"/>
          </a:p>
          <a:p>
            <a:endParaRPr lang="en-US" dirty="0"/>
          </a:p>
        </p:txBody>
      </p:sp>
      <p:sp>
        <p:nvSpPr>
          <p:cNvPr id="4" name="Slide Number Placeholder 3"/>
          <p:cNvSpPr>
            <a:spLocks noGrp="1"/>
          </p:cNvSpPr>
          <p:nvPr>
            <p:ph type="sldNum" sz="quarter" idx="10"/>
          </p:nvPr>
        </p:nvSpPr>
        <p:spPr/>
        <p:txBody>
          <a:bodyPr/>
          <a:lstStyle/>
          <a:p>
            <a:fld id="{57D1727C-DFAB-442E-95AE-84B50DE8D62D}" type="slidenum">
              <a:rPr lang="en-US" smtClean="0"/>
              <a:t>33</a:t>
            </a:fld>
            <a:endParaRPr lang="en-US"/>
          </a:p>
        </p:txBody>
      </p:sp>
    </p:spTree>
    <p:extLst>
      <p:ext uri="{BB962C8B-B14F-4D97-AF65-F5344CB8AC3E}">
        <p14:creationId xmlns:p14="http://schemas.microsoft.com/office/powerpoint/2010/main" val="3945867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6"/>
            <a:endParaRPr lang="en-US" dirty="0"/>
          </a:p>
          <a:p>
            <a:pPr marL="0" marR="0" indent="0" algn="l" defTabSz="914266" rtl="0" eaLnBrk="1" fontAlgn="auto" latinLnBrk="0" hangingPunct="1">
              <a:lnSpc>
                <a:spcPct val="100000"/>
              </a:lnSpc>
              <a:spcBef>
                <a:spcPts val="0"/>
              </a:spcBef>
              <a:spcAft>
                <a:spcPts val="0"/>
              </a:spcAft>
              <a:buClrTx/>
              <a:buSzTx/>
              <a:buFontTx/>
              <a:buNone/>
              <a:tabLst/>
              <a:defRPr/>
            </a:pPr>
            <a:r>
              <a:rPr lang="en-US" dirty="0"/>
              <a:t>Bill – Are most of your church’s assets comprised of permanent or long-term assets?  </a:t>
            </a:r>
            <a:r>
              <a:rPr lang="en-US" baseline="0" dirty="0"/>
              <a:t>Create metrics that analyze the composition of your assets and use these metrics year over year to strategically plan for future growth and expansion. </a:t>
            </a:r>
          </a:p>
          <a:p>
            <a:pPr defTabSz="914266"/>
            <a:endParaRPr lang="en-US" baseline="0" dirty="0"/>
          </a:p>
          <a:p>
            <a:pPr defTabSz="914266"/>
            <a:endParaRPr lang="en-US" baseline="0" dirty="0"/>
          </a:p>
          <a:p>
            <a:endParaRPr lang="en-US" dirty="0"/>
          </a:p>
        </p:txBody>
      </p:sp>
      <p:sp>
        <p:nvSpPr>
          <p:cNvPr id="4" name="Slide Number Placeholder 3"/>
          <p:cNvSpPr>
            <a:spLocks noGrp="1"/>
          </p:cNvSpPr>
          <p:nvPr>
            <p:ph type="sldNum" sz="quarter" idx="10"/>
          </p:nvPr>
        </p:nvSpPr>
        <p:spPr/>
        <p:txBody>
          <a:bodyPr/>
          <a:lstStyle/>
          <a:p>
            <a:fld id="{57D1727C-DFAB-442E-95AE-84B50DE8D62D}" type="slidenum">
              <a:rPr lang="en-US" smtClean="0"/>
              <a:t>34</a:t>
            </a:fld>
            <a:endParaRPr lang="en-US"/>
          </a:p>
        </p:txBody>
      </p:sp>
    </p:spTree>
    <p:extLst>
      <p:ext uri="{BB962C8B-B14F-4D97-AF65-F5344CB8AC3E}">
        <p14:creationId xmlns:p14="http://schemas.microsoft.com/office/powerpoint/2010/main" val="24022342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6"/>
            <a:endParaRPr lang="en-US" dirty="0"/>
          </a:p>
          <a:p>
            <a:pPr defTabSz="914266"/>
            <a:r>
              <a:rPr lang="en-US" dirty="0"/>
              <a:t>Bill</a:t>
            </a:r>
            <a:r>
              <a:rPr lang="en-US" baseline="0" dirty="0"/>
              <a:t> – Resources are accumulated during the organizational life of the church. Assets are either defined as liquid (cash or cash equivalents), semi-liquid – converting to cash in the near term (pledges) or permanent (property/equipment). </a:t>
            </a:r>
          </a:p>
          <a:p>
            <a:pPr defTabSz="914266"/>
            <a:endParaRPr lang="en-US" baseline="0" dirty="0"/>
          </a:p>
          <a:p>
            <a:pPr defTabSz="914266"/>
            <a:r>
              <a:rPr lang="en-US" baseline="0" dirty="0"/>
              <a:t>Assets that are cash and convert to cash within a year are used to fund the operations of the church.  In the example above – the pledges should be collected within the year and can be included in your short-term cash funding requirements. Investments and fixed assets are generally considered long-term or permanent type assets.  Investments may or may not be liquidated to fund operations depending on donor restrictions. Investment earnings may or may not be restricted for specific purposes based on the donor’s intent or direction. Facilities and related equipment are typically used to promote the operating activity of the church. </a:t>
            </a:r>
          </a:p>
          <a:p>
            <a:pPr defTabSz="914266"/>
            <a:r>
              <a:rPr lang="en-US" baseline="0" dirty="0"/>
              <a:t> </a:t>
            </a:r>
          </a:p>
          <a:p>
            <a:pPr defTabSz="914266"/>
            <a:endParaRPr lang="en-US" dirty="0"/>
          </a:p>
          <a:p>
            <a:endParaRPr lang="en-US" dirty="0"/>
          </a:p>
        </p:txBody>
      </p:sp>
      <p:sp>
        <p:nvSpPr>
          <p:cNvPr id="4" name="Slide Number Placeholder 3"/>
          <p:cNvSpPr>
            <a:spLocks noGrp="1"/>
          </p:cNvSpPr>
          <p:nvPr>
            <p:ph type="sldNum" sz="quarter" idx="10"/>
          </p:nvPr>
        </p:nvSpPr>
        <p:spPr/>
        <p:txBody>
          <a:bodyPr/>
          <a:lstStyle/>
          <a:p>
            <a:fld id="{57D1727C-DFAB-442E-95AE-84B50DE8D62D}" type="slidenum">
              <a:rPr lang="en-US" smtClean="0"/>
              <a:t>35</a:t>
            </a:fld>
            <a:endParaRPr lang="en-US"/>
          </a:p>
        </p:txBody>
      </p:sp>
    </p:spTree>
    <p:extLst>
      <p:ext uri="{BB962C8B-B14F-4D97-AF65-F5344CB8AC3E}">
        <p14:creationId xmlns:p14="http://schemas.microsoft.com/office/powerpoint/2010/main" val="24022342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r>
              <a:rPr lang="en-US" i="1" baseline="0" dirty="0"/>
              <a:t>Switch to Intacct screen…</a:t>
            </a:r>
          </a:p>
          <a:p>
            <a:endParaRPr lang="en-US" i="1"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Kari – let’s look at our church’s </a:t>
            </a:r>
            <a:r>
              <a:rPr lang="en-US" baseline="0" dirty="0"/>
              <a:t>assets and determine the composition of long-lived assets.</a:t>
            </a:r>
          </a:p>
          <a:p>
            <a:endParaRPr lang="en-US" i="1" baseline="0" dirty="0"/>
          </a:p>
          <a:p>
            <a:pPr defTabSz="914266"/>
            <a:r>
              <a:rPr lang="en-US" baseline="0" dirty="0"/>
              <a:t>Kari – Within Intacct we can easily monitor the percent of reserves. Our report shows the Prior Year vs Current Year asset balances, the percent they make up in the asset reserves, and well as the overall percentage of change from prior year to current year. </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57D1727C-DFAB-442E-95AE-84B50DE8D62D}" type="slidenum">
              <a:rPr lang="en-US" smtClean="0"/>
              <a:t>36</a:t>
            </a:fld>
            <a:endParaRPr lang="en-US"/>
          </a:p>
        </p:txBody>
      </p:sp>
    </p:spTree>
    <p:extLst>
      <p:ext uri="{BB962C8B-B14F-4D97-AF65-F5344CB8AC3E}">
        <p14:creationId xmlns:p14="http://schemas.microsoft.com/office/powerpoint/2010/main" val="21705513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6"/>
            <a:r>
              <a:rPr lang="en-US" dirty="0"/>
              <a:t>Becky</a:t>
            </a:r>
            <a:r>
              <a:rPr lang="en-US" baseline="0" dirty="0"/>
              <a:t> – the metrics outlined here are the 2 basic ratios used for investments.  Investments can include real-estate, public and privately traded securities, art-work, paintings, etc. </a:t>
            </a:r>
            <a:endParaRPr lang="en-US" dirty="0"/>
          </a:p>
        </p:txBody>
      </p:sp>
      <p:sp>
        <p:nvSpPr>
          <p:cNvPr id="4" name="Slide Number Placeholder 3"/>
          <p:cNvSpPr>
            <a:spLocks noGrp="1"/>
          </p:cNvSpPr>
          <p:nvPr>
            <p:ph type="sldNum" sz="quarter" idx="10"/>
          </p:nvPr>
        </p:nvSpPr>
        <p:spPr/>
        <p:txBody>
          <a:bodyPr/>
          <a:lstStyle/>
          <a:p>
            <a:fld id="{57D1727C-DFAB-442E-95AE-84B50DE8D62D}" type="slidenum">
              <a:rPr lang="en-US" smtClean="0"/>
              <a:t>37</a:t>
            </a:fld>
            <a:endParaRPr lang="en-US"/>
          </a:p>
        </p:txBody>
      </p:sp>
    </p:spTree>
    <p:extLst>
      <p:ext uri="{BB962C8B-B14F-4D97-AF65-F5344CB8AC3E}">
        <p14:creationId xmlns:p14="http://schemas.microsoft.com/office/powerpoint/2010/main" val="24022342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Becky</a:t>
            </a:r>
            <a:r>
              <a:rPr lang="en-US" baseline="0" dirty="0"/>
              <a:t> – using the same information discussed earlier let’s look at the church’s endowment portfolio. Based on the donor’s directive, the Church could invest the corpus in marketable securities and the earnings could be used for the general operations of the church.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We can easily track the cost and the fair market basis in our investment metrics.  The composition can be tracked year over year and analyzed with the earnings generated from each type of investment.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Kari – what would this look like in our Intacct platform? </a:t>
            </a:r>
            <a:endParaRPr lang="en-US" dirty="0"/>
          </a:p>
          <a:p>
            <a:endParaRPr lang="en-US" dirty="0"/>
          </a:p>
        </p:txBody>
      </p:sp>
      <p:sp>
        <p:nvSpPr>
          <p:cNvPr id="4" name="Slide Number Placeholder 3"/>
          <p:cNvSpPr>
            <a:spLocks noGrp="1"/>
          </p:cNvSpPr>
          <p:nvPr>
            <p:ph type="sldNum" sz="quarter" idx="10"/>
          </p:nvPr>
        </p:nvSpPr>
        <p:spPr/>
        <p:txBody>
          <a:bodyPr/>
          <a:lstStyle/>
          <a:p>
            <a:fld id="{57D1727C-DFAB-442E-95AE-84B50DE8D62D}" type="slidenum">
              <a:rPr lang="en-US" smtClean="0"/>
              <a:t>38</a:t>
            </a:fld>
            <a:endParaRPr lang="en-US"/>
          </a:p>
        </p:txBody>
      </p:sp>
    </p:spTree>
    <p:extLst>
      <p:ext uri="{BB962C8B-B14F-4D97-AF65-F5344CB8AC3E}">
        <p14:creationId xmlns:p14="http://schemas.microsoft.com/office/powerpoint/2010/main" val="38290772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r>
              <a:rPr lang="en-US" i="1" baseline="0" dirty="0"/>
              <a:t>Switch to Intacct screen…</a:t>
            </a:r>
          </a:p>
          <a:p>
            <a:endParaRPr lang="en-US" baseline="0" dirty="0"/>
          </a:p>
          <a:p>
            <a:r>
              <a:rPr lang="en-US" baseline="0" dirty="0"/>
              <a:t>We’ve built a report for our church to track how effectively they are using their investment property. We can see that this year they have roughly 29 million in </a:t>
            </a:r>
            <a:r>
              <a:rPr lang="en-US" baseline="0" dirty="0" err="1"/>
              <a:t>invesments</a:t>
            </a:r>
            <a:r>
              <a:rPr lang="en-US" baseline="0" dirty="0"/>
              <a:t>, but have only earned 2.5 million off the property. Averaging an ROI of 8 cents. This is not a very effective use of property at this time, but the church can continue to monitor this metric to make management decisions in </a:t>
            </a:r>
            <a:r>
              <a:rPr lang="en-US" baseline="0"/>
              <a:t>the future.</a:t>
            </a:r>
            <a:endParaRPr lang="en-US" dirty="0"/>
          </a:p>
        </p:txBody>
      </p:sp>
      <p:sp>
        <p:nvSpPr>
          <p:cNvPr id="4" name="Slide Number Placeholder 3"/>
          <p:cNvSpPr>
            <a:spLocks noGrp="1"/>
          </p:cNvSpPr>
          <p:nvPr>
            <p:ph type="sldNum" sz="quarter" idx="10"/>
          </p:nvPr>
        </p:nvSpPr>
        <p:spPr/>
        <p:txBody>
          <a:bodyPr/>
          <a:lstStyle/>
          <a:p>
            <a:fld id="{57D1727C-DFAB-442E-95AE-84B50DE8D62D}" type="slidenum">
              <a:rPr lang="en-US" smtClean="0"/>
              <a:t>39</a:t>
            </a:fld>
            <a:endParaRPr lang="en-US"/>
          </a:p>
        </p:txBody>
      </p:sp>
    </p:spTree>
    <p:extLst>
      <p:ext uri="{BB962C8B-B14F-4D97-AF65-F5344CB8AC3E}">
        <p14:creationId xmlns:p14="http://schemas.microsoft.com/office/powerpoint/2010/main" val="24295774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Becky – our</a:t>
            </a:r>
            <a:r>
              <a:rPr lang="en-US" baseline="0" dirty="0"/>
              <a:t> last metric is the sustainable operating metric. It is not based on an account buried in the profitability of the organization (i.e., statement of activities or profit and loss).  We believe that sustainability is revealed in the statement of financial position or balance sheet of the church. The account that holds the accumulates reserves of the church is called a net asset.  In any kind of business, the amount of funds that remains after all the liabilities have been liquidated is considered the equity of the organization. </a:t>
            </a:r>
          </a:p>
          <a:p>
            <a:endParaRPr lang="en-US" baseline="0" dirty="0"/>
          </a:p>
          <a:p>
            <a:r>
              <a:rPr lang="en-US" baseline="0" dirty="0"/>
              <a:t>What are the components of your church’s accumulated reserves that can be used for operations tomorrow, next week, next month, and so forth? </a:t>
            </a:r>
            <a:endParaRPr lang="en-US" dirty="0"/>
          </a:p>
        </p:txBody>
      </p:sp>
      <p:sp>
        <p:nvSpPr>
          <p:cNvPr id="4" name="Slide Number Placeholder 3"/>
          <p:cNvSpPr>
            <a:spLocks noGrp="1"/>
          </p:cNvSpPr>
          <p:nvPr>
            <p:ph type="sldNum" sz="quarter" idx="10"/>
          </p:nvPr>
        </p:nvSpPr>
        <p:spPr/>
        <p:txBody>
          <a:bodyPr/>
          <a:lstStyle/>
          <a:p>
            <a:fld id="{57D1727C-DFAB-442E-95AE-84B50DE8D62D}" type="slidenum">
              <a:rPr lang="en-US" smtClean="0"/>
              <a:t>40</a:t>
            </a:fld>
            <a:endParaRPr lang="en-US"/>
          </a:p>
        </p:txBody>
      </p:sp>
    </p:spTree>
    <p:extLst>
      <p:ext uri="{BB962C8B-B14F-4D97-AF65-F5344CB8AC3E}">
        <p14:creationId xmlns:p14="http://schemas.microsoft.com/office/powerpoint/2010/main" val="24184217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6"/>
            <a:endParaRPr lang="en-US" dirty="0"/>
          </a:p>
          <a:p>
            <a:pPr defTabSz="914266"/>
            <a:r>
              <a:rPr lang="en-US" dirty="0"/>
              <a:t>Becky Slide – here is an</a:t>
            </a:r>
            <a:r>
              <a:rPr lang="en-US" baseline="0" dirty="0"/>
              <a:t> example of a church’s statement of financial position. </a:t>
            </a:r>
          </a:p>
          <a:p>
            <a:pPr defTabSz="914266"/>
            <a:endParaRPr lang="en-US" baseline="0" dirty="0"/>
          </a:p>
          <a:p>
            <a:r>
              <a:rPr lang="en-US" sz="1200" kern="1200" dirty="0">
                <a:solidFill>
                  <a:schemeClr val="tx1"/>
                </a:solidFill>
                <a:effectLst/>
                <a:latin typeface="+mn-lt"/>
                <a:ea typeface="+mn-ea"/>
                <a:cs typeface="+mn-cs"/>
              </a:rPr>
              <a:t>Assets are what the church </a:t>
            </a:r>
            <a:r>
              <a:rPr lang="en-US" sz="1200" u="sng" kern="1200" dirty="0">
                <a:solidFill>
                  <a:schemeClr val="tx1"/>
                </a:solidFill>
                <a:effectLst/>
                <a:latin typeface="+mn-lt"/>
                <a:ea typeface="+mn-ea"/>
                <a:cs typeface="+mn-cs"/>
              </a:rPr>
              <a:t>owns</a:t>
            </a:r>
            <a:r>
              <a:rPr lang="en-US" sz="1200" kern="1200" dirty="0">
                <a:solidFill>
                  <a:schemeClr val="tx1"/>
                </a:solidFill>
                <a:effectLst/>
                <a:latin typeface="+mn-lt"/>
                <a:ea typeface="+mn-ea"/>
                <a:cs typeface="+mn-cs"/>
              </a:rPr>
              <a:t>.  Liabilities are what the church </a:t>
            </a:r>
            <a:r>
              <a:rPr lang="en-US" sz="1200" u="sng" kern="1200" dirty="0">
                <a:solidFill>
                  <a:schemeClr val="tx1"/>
                </a:solidFill>
                <a:effectLst/>
                <a:latin typeface="+mn-lt"/>
                <a:ea typeface="+mn-ea"/>
                <a:cs typeface="+mn-cs"/>
              </a:rPr>
              <a:t>owes</a:t>
            </a:r>
            <a:r>
              <a:rPr lang="en-US" sz="1200" kern="1200" dirty="0">
                <a:solidFill>
                  <a:schemeClr val="tx1"/>
                </a:solidFill>
                <a:effectLst/>
                <a:latin typeface="+mn-lt"/>
                <a:ea typeface="+mn-ea"/>
                <a:cs typeface="+mn-cs"/>
              </a:rPr>
              <a:t>. As long as the church has more assets than liabilities there are reserves. In the above example the church has accumulated earnings/reserves of $393,000 since inception.  The type of unencumbered assets always determine the quality of the reserves.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Let’s determine the quality or components of the net reserves. We must determine the types of assets owned and liabilities owed.  In other words are the assets current or long-term and </a:t>
            </a:r>
            <a:r>
              <a:rPr lang="en-US" sz="1200" u="sng" kern="1200" dirty="0">
                <a:solidFill>
                  <a:schemeClr val="tx1"/>
                </a:solidFill>
                <a:effectLst/>
                <a:latin typeface="+mn-lt"/>
                <a:ea typeface="+mn-ea"/>
                <a:cs typeface="+mn-cs"/>
              </a:rPr>
              <a:t>more importantly</a:t>
            </a:r>
            <a:r>
              <a:rPr lang="en-US" sz="1200" kern="1200" dirty="0">
                <a:solidFill>
                  <a:schemeClr val="tx1"/>
                </a:solidFill>
                <a:effectLst/>
                <a:latin typeface="+mn-lt"/>
                <a:ea typeface="+mn-ea"/>
                <a:cs typeface="+mn-cs"/>
              </a:rPr>
              <a:t> how long does it take for those assets to convert to cash.  </a:t>
            </a:r>
            <a:r>
              <a:rPr lang="en-US" sz="1200" b="1" i="1" u="sng" kern="1200" dirty="0">
                <a:solidFill>
                  <a:schemeClr val="tx1"/>
                </a:solidFill>
                <a:effectLst/>
                <a:latin typeface="+mn-lt"/>
                <a:ea typeface="+mn-ea"/>
                <a:cs typeface="+mn-cs"/>
              </a:rPr>
              <a:t>Cash is king</a:t>
            </a:r>
            <a:r>
              <a:rPr lang="en-US" sz="1200" kern="1200" dirty="0">
                <a:solidFill>
                  <a:schemeClr val="tx1"/>
                </a:solidFill>
                <a:effectLst/>
                <a:latin typeface="+mn-lt"/>
                <a:ea typeface="+mn-ea"/>
                <a:cs typeface="+mn-cs"/>
              </a:rPr>
              <a:t>. Cash represents the most liquid asset of an organization and the resources to pay the operating expenses of the church. Without cash the church can’t pay employees or vendor invoices on time. </a:t>
            </a:r>
          </a:p>
          <a:p>
            <a:endParaRPr lang="en-US" sz="1200" i="1" u="sng" kern="1200" dirty="0">
              <a:solidFill>
                <a:schemeClr val="tx1"/>
              </a:solidFill>
              <a:effectLst/>
              <a:latin typeface="+mn-lt"/>
              <a:ea typeface="+mn-ea"/>
              <a:cs typeface="+mn-cs"/>
            </a:endParaRPr>
          </a:p>
          <a:p>
            <a:r>
              <a:rPr lang="en-US" sz="1200" i="1" u="sng" kern="1200" dirty="0">
                <a:solidFill>
                  <a:schemeClr val="tx1"/>
                </a:solidFill>
                <a:effectLst/>
                <a:latin typeface="+mn-lt"/>
                <a:ea typeface="+mn-ea"/>
                <a:cs typeface="+mn-cs"/>
              </a:rPr>
              <a:t>Managing cash is critical to building reserves.</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our example we have defined the types of assets the church owns.  Look at the types of assets, either defined as </a:t>
            </a:r>
            <a:r>
              <a:rPr lang="en-US" sz="1200" b="1" i="1" kern="1200" dirty="0">
                <a:solidFill>
                  <a:schemeClr val="tx1"/>
                </a:solidFill>
                <a:effectLst/>
                <a:latin typeface="+mn-lt"/>
                <a:ea typeface="+mn-ea"/>
                <a:cs typeface="+mn-cs"/>
              </a:rPr>
              <a:t>liquid</a:t>
            </a:r>
            <a:r>
              <a:rPr lang="en-US" sz="1200" kern="1200" dirty="0">
                <a:solidFill>
                  <a:schemeClr val="tx1"/>
                </a:solidFill>
                <a:effectLst/>
                <a:latin typeface="+mn-lt"/>
                <a:ea typeface="+mn-ea"/>
                <a:cs typeface="+mn-cs"/>
              </a:rPr>
              <a:t> (cash and cash equivalents), </a:t>
            </a:r>
            <a:r>
              <a:rPr lang="en-US" sz="1200" b="1" i="1" kern="1200" dirty="0">
                <a:solidFill>
                  <a:schemeClr val="tx1"/>
                </a:solidFill>
                <a:effectLst/>
                <a:latin typeface="+mn-lt"/>
                <a:ea typeface="+mn-ea"/>
                <a:cs typeface="+mn-cs"/>
              </a:rPr>
              <a:t>semi-liquid</a:t>
            </a:r>
            <a:r>
              <a:rPr lang="en-US" sz="1200" kern="1200" dirty="0">
                <a:solidFill>
                  <a:schemeClr val="tx1"/>
                </a:solidFill>
                <a:effectLst/>
                <a:latin typeface="+mn-lt"/>
                <a:ea typeface="+mn-ea"/>
                <a:cs typeface="+mn-cs"/>
              </a:rPr>
              <a:t> (converts to cash soon) or </a:t>
            </a:r>
            <a:r>
              <a:rPr lang="en-US" sz="1200" b="1" i="1" kern="1200" dirty="0">
                <a:solidFill>
                  <a:schemeClr val="tx1"/>
                </a:solidFill>
                <a:effectLst/>
                <a:latin typeface="+mn-lt"/>
                <a:ea typeface="+mn-ea"/>
                <a:cs typeface="+mn-cs"/>
              </a:rPr>
              <a:t>non-liquid/permanent</a:t>
            </a:r>
            <a:r>
              <a:rPr lang="en-US" sz="1200" kern="1200" dirty="0">
                <a:solidFill>
                  <a:schemeClr val="tx1"/>
                </a:solidFill>
                <a:effectLst/>
                <a:latin typeface="+mn-lt"/>
                <a:ea typeface="+mn-ea"/>
                <a:cs typeface="+mn-cs"/>
              </a:rPr>
              <a:t> (must sell or liquidate to convert to cash).  </a:t>
            </a:r>
            <a:endParaRPr lang="en-US" sz="1200" b="1"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Let’s analyze these reserves. </a:t>
            </a:r>
          </a:p>
        </p:txBody>
      </p:sp>
      <p:sp>
        <p:nvSpPr>
          <p:cNvPr id="4" name="Slide Number Placeholder 3"/>
          <p:cNvSpPr>
            <a:spLocks noGrp="1"/>
          </p:cNvSpPr>
          <p:nvPr>
            <p:ph type="sldNum" sz="quarter" idx="10"/>
          </p:nvPr>
        </p:nvSpPr>
        <p:spPr/>
        <p:txBody>
          <a:bodyPr/>
          <a:lstStyle/>
          <a:p>
            <a:fld id="{57D1727C-DFAB-442E-95AE-84B50DE8D62D}" type="slidenum">
              <a:rPr lang="en-US" smtClean="0"/>
              <a:t>41</a:t>
            </a:fld>
            <a:endParaRPr lang="en-US"/>
          </a:p>
        </p:txBody>
      </p:sp>
    </p:spTree>
    <p:extLst>
      <p:ext uri="{BB962C8B-B14F-4D97-AF65-F5344CB8AC3E}">
        <p14:creationId xmlns:p14="http://schemas.microsoft.com/office/powerpoint/2010/main" val="24022342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Becky – based on the types of assets – the liquid assets represent</a:t>
            </a:r>
            <a:r>
              <a:rPr lang="en-US" baseline="0" dirty="0"/>
              <a:t> $93,000 or 24% of the total reserves.  </a:t>
            </a:r>
          </a:p>
          <a:p>
            <a:endParaRPr lang="en-US" baseline="0" dirty="0"/>
          </a:p>
          <a:p>
            <a:r>
              <a:rPr lang="en-US" baseline="0" dirty="0"/>
              <a:t>The permanent (non-liquid assets) represent $300,000 (asset less related debt) = the unencumbered asset value or 76% of the total reserves.  </a:t>
            </a:r>
          </a:p>
          <a:p>
            <a:endParaRPr lang="en-US" baseline="0" dirty="0"/>
          </a:p>
          <a:p>
            <a:r>
              <a:rPr lang="en-US" sz="1200" b="1" kern="1200" dirty="0">
                <a:solidFill>
                  <a:schemeClr val="tx1"/>
                </a:solidFill>
                <a:effectLst/>
                <a:latin typeface="+mn-lt"/>
                <a:ea typeface="+mn-ea"/>
                <a:cs typeface="+mn-cs"/>
              </a:rPr>
              <a:t>The critical issue is how many months of expenses can be paid from the liquid reserves?  This</a:t>
            </a:r>
            <a:r>
              <a:rPr lang="en-US" sz="1200" b="1" kern="1200" baseline="0" dirty="0">
                <a:solidFill>
                  <a:schemeClr val="tx1"/>
                </a:solidFill>
                <a:effectLst/>
                <a:latin typeface="+mn-lt"/>
                <a:ea typeface="+mn-ea"/>
                <a:cs typeface="+mn-cs"/>
              </a:rPr>
              <a:t> reserve metric relates to metric #6 – how many months of operating expenses can your unrestricted cash sustain.  </a:t>
            </a:r>
          </a:p>
          <a:p>
            <a:endParaRPr lang="en-US" sz="1200" b="1" kern="1200" baseline="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Some churches have a very simple sustainable metric model, as reviewed above.  </a:t>
            </a:r>
            <a:r>
              <a:rPr lang="en-US" sz="1200" i="1" u="sng" kern="1200" dirty="0">
                <a:solidFill>
                  <a:schemeClr val="tx1"/>
                </a:solidFill>
                <a:effectLst/>
                <a:latin typeface="+mn-lt"/>
                <a:ea typeface="+mn-ea"/>
                <a:cs typeface="+mn-cs"/>
              </a:rPr>
              <a:t>Most</a:t>
            </a:r>
            <a:r>
              <a:rPr lang="en-US" sz="1200" kern="1200" dirty="0">
                <a:solidFill>
                  <a:schemeClr val="tx1"/>
                </a:solidFill>
                <a:effectLst/>
                <a:latin typeface="+mn-lt"/>
                <a:ea typeface="+mn-ea"/>
                <a:cs typeface="+mn-cs"/>
              </a:rPr>
              <a:t> churches have difficult, often complex, operating models. Understanding the components of your church’s reserves allows the executive team the ability to properly plan for current and future ministry activities, and more importantly the funding risk.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Bill – what type of advice do</a:t>
            </a:r>
            <a:r>
              <a:rPr lang="en-US" sz="1200" kern="1200" baseline="0" dirty="0">
                <a:solidFill>
                  <a:schemeClr val="tx1"/>
                </a:solidFill>
                <a:effectLst/>
                <a:latin typeface="+mn-lt"/>
                <a:ea typeface="+mn-ea"/>
                <a:cs typeface="+mn-cs"/>
              </a:rPr>
              <a:t> you give your clients?  </a:t>
            </a:r>
          </a:p>
          <a:p>
            <a:endParaRPr lang="en-US" sz="1200" kern="1200" baseline="0" dirty="0">
              <a:solidFill>
                <a:schemeClr val="tx1"/>
              </a:solidFill>
              <a:effectLst/>
              <a:latin typeface="+mn-lt"/>
              <a:ea typeface="+mn-ea"/>
              <a:cs typeface="+mn-cs"/>
            </a:endParaRPr>
          </a:p>
          <a:p>
            <a:endParaRPr lang="en-US" sz="1200" kern="1200" baseline="0" dirty="0">
              <a:solidFill>
                <a:schemeClr val="tx1"/>
              </a:solidFill>
              <a:effectLst/>
              <a:latin typeface="+mn-lt"/>
              <a:ea typeface="+mn-ea"/>
              <a:cs typeface="+mn-cs"/>
            </a:endParaRPr>
          </a:p>
          <a:p>
            <a:endParaRPr lang="en-US" sz="1200" kern="1200" baseline="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baseline="0" dirty="0"/>
          </a:p>
          <a:p>
            <a:endParaRPr lang="en-US" dirty="0"/>
          </a:p>
        </p:txBody>
      </p:sp>
      <p:sp>
        <p:nvSpPr>
          <p:cNvPr id="4" name="Slide Number Placeholder 3"/>
          <p:cNvSpPr>
            <a:spLocks noGrp="1"/>
          </p:cNvSpPr>
          <p:nvPr>
            <p:ph type="sldNum" sz="quarter" idx="10"/>
          </p:nvPr>
        </p:nvSpPr>
        <p:spPr/>
        <p:txBody>
          <a:bodyPr/>
          <a:lstStyle/>
          <a:p>
            <a:fld id="{57D1727C-DFAB-442E-95AE-84B50DE8D62D}" type="slidenum">
              <a:rPr lang="en-US" smtClean="0"/>
              <a:t>42</a:t>
            </a:fld>
            <a:endParaRPr lang="en-US"/>
          </a:p>
        </p:txBody>
      </p:sp>
    </p:spTree>
    <p:extLst>
      <p:ext uri="{BB962C8B-B14F-4D97-AF65-F5344CB8AC3E}">
        <p14:creationId xmlns:p14="http://schemas.microsoft.com/office/powerpoint/2010/main" val="8357446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Becky – Kari –</a:t>
            </a:r>
            <a:r>
              <a:rPr lang="en-US" baseline="0" dirty="0"/>
              <a:t> what kind of net asset analysis can you show from our Intacct platform? </a:t>
            </a:r>
          </a:p>
          <a:p>
            <a:endParaRPr lang="en-US" baseline="0" dirty="0"/>
          </a:p>
          <a:p>
            <a:r>
              <a:rPr lang="en-US" i="1" baseline="0" dirty="0"/>
              <a:t>Switch to Intacct screen…</a:t>
            </a:r>
          </a:p>
          <a:p>
            <a:r>
              <a:rPr lang="en-US" baseline="0" dirty="0"/>
              <a:t>Kari </a:t>
            </a:r>
            <a:r>
              <a:rPr lang="mr-IN" baseline="0" dirty="0"/>
              <a:t>–</a:t>
            </a:r>
            <a:r>
              <a:rPr lang="en-US" baseline="0" dirty="0"/>
              <a:t> </a:t>
            </a:r>
          </a:p>
          <a:p>
            <a:r>
              <a:rPr lang="en-US" baseline="0" dirty="0"/>
              <a:t>As you can see we created these reserve analysis reports in Intacct and added them to our dashboards. We very easily can create the custom reports with computations, then expand the report out by month, quarter or year. We can also create these reports as cash projects for the upcoming year easily within Intacct. </a:t>
            </a:r>
          </a:p>
          <a:p>
            <a:r>
              <a:rPr lang="en-US" baseline="0" dirty="0"/>
              <a:t>We also added the totals for liquid assets, unencumbered long term assets, and UNR Reserves as performance cards onto our dashboards. Management can see those total numbers quickly at a glance without getting into the detail of the makeup if they want a 30,000 foot view</a:t>
            </a:r>
          </a:p>
          <a:p>
            <a:endParaRPr lang="en-US" baseline="0" dirty="0"/>
          </a:p>
          <a:p>
            <a:endParaRPr lang="en-US" baseline="0" dirty="0"/>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Becky - One</a:t>
            </a:r>
            <a:r>
              <a:rPr lang="en-US" sz="1200" kern="1200" baseline="0" dirty="0">
                <a:solidFill>
                  <a:schemeClr val="tx1"/>
                </a:solidFill>
                <a:effectLst/>
                <a:latin typeface="+mn-lt"/>
                <a:ea typeface="+mn-ea"/>
                <a:cs typeface="+mn-cs"/>
              </a:rPr>
              <a:t> of the key takeaways today for our churches is to be very cognizant and careful of the type of donations you accept, and more importantly, understand the impact on your unrestricted reserves.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7D1727C-DFAB-442E-95AE-84B50DE8D62D}" type="slidenum">
              <a:rPr lang="en-US" smtClean="0"/>
              <a:t>43</a:t>
            </a:fld>
            <a:endParaRPr lang="en-US"/>
          </a:p>
        </p:txBody>
      </p:sp>
    </p:spTree>
    <p:extLst>
      <p:ext uri="{BB962C8B-B14F-4D97-AF65-F5344CB8AC3E}">
        <p14:creationId xmlns:p14="http://schemas.microsoft.com/office/powerpoint/2010/main" val="20139928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Becky – take a look at your church’s metrics.  What areas can you strategically </a:t>
            </a:r>
            <a:r>
              <a:rPr lang="en-US" dirty="0" err="1"/>
              <a:t>iimprove</a:t>
            </a:r>
            <a:r>
              <a:rPr lang="en-US" dirty="0"/>
              <a:t> in the short-term?</a:t>
            </a:r>
            <a:r>
              <a:rPr lang="en-US" baseline="0" dirty="0"/>
              <a:t>  What goals can you create for long-term sustainability.  Remember – there are 3 categories of church metrics:  operational activities; long-term resources and cash reserves. </a:t>
            </a:r>
          </a:p>
          <a:p>
            <a:endParaRPr lang="en-US" baseline="0" dirty="0"/>
          </a:p>
          <a:p>
            <a:r>
              <a:rPr lang="en-US" baseline="0" dirty="0"/>
              <a:t>Numbers tell the story – your ministry story. </a:t>
            </a:r>
            <a:endParaRPr lang="en-US" dirty="0"/>
          </a:p>
        </p:txBody>
      </p:sp>
      <p:sp>
        <p:nvSpPr>
          <p:cNvPr id="4" name="Slide Number Placeholder 3"/>
          <p:cNvSpPr>
            <a:spLocks noGrp="1"/>
          </p:cNvSpPr>
          <p:nvPr>
            <p:ph type="sldNum" sz="quarter" idx="10"/>
          </p:nvPr>
        </p:nvSpPr>
        <p:spPr/>
        <p:txBody>
          <a:bodyPr/>
          <a:lstStyle/>
          <a:p>
            <a:fld id="{57D1727C-DFAB-442E-95AE-84B50DE8D62D}" type="slidenum">
              <a:rPr lang="en-US" smtClean="0"/>
              <a:t>44</a:t>
            </a:fld>
            <a:endParaRPr lang="en-US"/>
          </a:p>
        </p:txBody>
      </p:sp>
    </p:spTree>
    <p:extLst>
      <p:ext uri="{BB962C8B-B14F-4D97-AF65-F5344CB8AC3E}">
        <p14:creationId xmlns:p14="http://schemas.microsoft.com/office/powerpoint/2010/main" val="25430252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7D1727C-DFAB-442E-95AE-84B50DE8D62D}" type="slidenum">
              <a:rPr lang="en-US" smtClean="0"/>
              <a:t>45</a:t>
            </a:fld>
            <a:endParaRPr lang="en-US"/>
          </a:p>
        </p:txBody>
      </p:sp>
    </p:spTree>
    <p:extLst>
      <p:ext uri="{BB962C8B-B14F-4D97-AF65-F5344CB8AC3E}">
        <p14:creationId xmlns:p14="http://schemas.microsoft.com/office/powerpoint/2010/main" val="35054709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D4A40C7D-47BC-4520-A95C-08FA530022B1}" type="datetimeFigureOut">
              <a:rPr lang="en-US" smtClean="0"/>
              <a:t>4/20/2017</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DD7EA916-478D-48FE-AC2B-F88B3E8143E1}" type="slidenum">
              <a:rPr lang="en-US" smtClean="0"/>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D4A40C7D-47BC-4520-A95C-08FA530022B1}" type="datetimeFigureOut">
              <a:rPr lang="en-US" smtClean="0"/>
              <a:t>4/20/2017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7EA916-478D-48FE-AC2B-F88B3E8143E1}" type="slidenum">
              <a:rPr lang="en-US" smtClean="0"/>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D4A40C7D-47BC-4520-A95C-08FA530022B1}" type="datetimeFigureOut">
              <a:rPr lang="en-US" smtClean="0"/>
              <a:t>4/20/2017</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DD7EA916-478D-48FE-AC2B-F88B3E8143E1}"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D4A40C7D-47BC-4520-A95C-08FA530022B1}" type="datetimeFigureOut">
              <a:rPr lang="en-US" smtClean="0"/>
              <a:t>4/20/2017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7EA916-478D-48FE-AC2B-F88B3E8143E1}" type="slidenum">
              <a:rPr lang="en-US" smtClean="0"/>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D4A40C7D-47BC-4520-A95C-08FA530022B1}" type="datetimeFigureOut">
              <a:rPr lang="en-US" smtClean="0"/>
              <a:t>4/20/2017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7EA916-478D-48FE-AC2B-F88B3E8143E1}" type="slidenum">
              <a:rPr lang="en-US" smtClean="0"/>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D4A40C7D-47BC-4520-A95C-08FA530022B1}" type="datetimeFigureOut">
              <a:rPr lang="en-US" smtClean="0"/>
              <a:t>4/20/2017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7EA916-478D-48FE-AC2B-F88B3E8143E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A40C7D-47BC-4520-A95C-08FA530022B1}" type="datetimeFigureOut">
              <a:rPr lang="en-US" smtClean="0"/>
              <a:t>4/20/2017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7EA916-478D-48FE-AC2B-F88B3E8143E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D4A40C7D-47BC-4520-A95C-08FA530022B1}" type="datetimeFigureOut">
              <a:rPr lang="en-US" smtClean="0"/>
              <a:t>4/20/2017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7EA916-478D-48FE-AC2B-F88B3E8143E1}" type="slidenum">
              <a:rPr lang="en-US" smtClean="0"/>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D4A40C7D-47BC-4520-A95C-08FA530022B1}" type="datetimeFigureOut">
              <a:rPr lang="en-US" smtClean="0"/>
              <a:t>4/20/2017</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DD7EA916-478D-48FE-AC2B-F88B3E8143E1}" type="slidenum">
              <a:rPr lang="en-US" smtClean="0"/>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4A40C7D-47BC-4520-A95C-08FA530022B1}" type="datetimeFigureOut">
              <a:rPr lang="en-US" smtClean="0"/>
              <a:t>4/20/2017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7EA916-478D-48FE-AC2B-F88B3E8143E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4A40C7D-47BC-4520-A95C-08FA530022B1}" type="datetimeFigureOut">
              <a:rPr lang="en-US" smtClean="0"/>
              <a:t>4/20/2017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7EA916-478D-48FE-AC2B-F88B3E8143E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D4A40C7D-47BC-4520-A95C-08FA530022B1}" type="datetimeFigureOut">
              <a:rPr lang="en-US" smtClean="0"/>
              <a:t>4/20/2017</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DD7EA916-478D-48FE-AC2B-F88B3E8143E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0.jpg"/><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4.tiff"/></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4.tiff"/></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4.tiff"/></Relationships>
</file>

<file path=ppt/slides/_rels/slide26.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4.tiff"/></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4.tiff"/></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4.tiff"/></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4.tiff"/></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4.tiff"/></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4.tiff"/></Relationships>
</file>

<file path=ppt/slides/_rels/slide4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24.tiff"/></Relationships>
</file>

<file path=ppt/slides/_rels/slide4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838200"/>
            <a:ext cx="8765255" cy="4937760"/>
          </a:xfrm>
          <a:prstGeom prst="rect">
            <a:avLst/>
          </a:prstGeom>
        </p:spPr>
      </p:pic>
    </p:spTree>
    <p:extLst>
      <p:ext uri="{BB962C8B-B14F-4D97-AF65-F5344CB8AC3E}">
        <p14:creationId xmlns:p14="http://schemas.microsoft.com/office/powerpoint/2010/main" val="2885076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9638" y="1577975"/>
            <a:ext cx="6858000" cy="385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6944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8753" y="762000"/>
            <a:ext cx="8796648" cy="5644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6122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0788" y="381000"/>
            <a:ext cx="8672990" cy="48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5767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381000"/>
            <a:ext cx="2828827" cy="9906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4000" y="5410200"/>
            <a:ext cx="3424149" cy="695206"/>
          </a:xfrm>
          <a:prstGeom prst="rect">
            <a:avLst/>
          </a:prstGeom>
        </p:spPr>
      </p:pic>
      <p:sp>
        <p:nvSpPr>
          <p:cNvPr id="6" name="TextBox 5"/>
          <p:cNvSpPr txBox="1"/>
          <p:nvPr/>
        </p:nvSpPr>
        <p:spPr>
          <a:xfrm>
            <a:off x="838200" y="1371600"/>
            <a:ext cx="7239000" cy="3785652"/>
          </a:xfrm>
          <a:prstGeom prst="rect">
            <a:avLst/>
          </a:prstGeom>
          <a:noFill/>
        </p:spPr>
        <p:txBody>
          <a:bodyPr wrap="square" rtlCol="0">
            <a:spAutoFit/>
          </a:bodyPr>
          <a:lstStyle/>
          <a:p>
            <a:r>
              <a:rPr lang="en-US" sz="2400" b="1" dirty="0">
                <a:solidFill>
                  <a:srgbClr val="92D050"/>
                </a:solidFill>
              </a:rPr>
              <a:t>Intacct in not </a:t>
            </a:r>
            <a:r>
              <a:rPr lang="en-US" sz="2400" b="1" i="1" u="sng" dirty="0">
                <a:solidFill>
                  <a:srgbClr val="92D050"/>
                </a:solidFill>
              </a:rPr>
              <a:t>just</a:t>
            </a:r>
            <a:r>
              <a:rPr lang="en-US" sz="2400" b="1" dirty="0">
                <a:solidFill>
                  <a:srgbClr val="92D050"/>
                </a:solidFill>
              </a:rPr>
              <a:t> an accounting software.  </a:t>
            </a:r>
          </a:p>
          <a:p>
            <a:endParaRPr lang="en-US" dirty="0"/>
          </a:p>
          <a:p>
            <a:r>
              <a:rPr lang="en-US" b="1" dirty="0"/>
              <a:t>Intacct helps finance teams increase efficiency,  and drive growth and stewardship  for churches and ministries.  The difference between Intacct and the other accounting solutions is how it makes your organization different from your non-profit peers.  </a:t>
            </a:r>
          </a:p>
          <a:p>
            <a:endParaRPr lang="en-US" b="1" dirty="0"/>
          </a:p>
          <a:p>
            <a:r>
              <a:rPr lang="en-US" b="1" dirty="0"/>
              <a:t>It allows:</a:t>
            </a:r>
          </a:p>
          <a:p>
            <a:endParaRPr lang="en-US" b="1" dirty="0"/>
          </a:p>
          <a:p>
            <a:pPr marL="342900" indent="-342900">
              <a:buAutoNum type="arabicPeriod"/>
            </a:pPr>
            <a:r>
              <a:rPr lang="en-US" b="1" dirty="0"/>
              <a:t>Process automation allowing day-to-day business processes run better (accurate and effective)</a:t>
            </a:r>
          </a:p>
          <a:p>
            <a:pPr marL="342900" indent="-342900">
              <a:buAutoNum type="arabicPeriod"/>
            </a:pPr>
            <a:r>
              <a:rPr lang="en-US" b="1" dirty="0"/>
              <a:t>Users to have greater insight and flexibility to make confident long-term decisions and execute changes. </a:t>
            </a:r>
          </a:p>
        </p:txBody>
      </p:sp>
    </p:spTree>
    <p:extLst>
      <p:ext uri="{BB962C8B-B14F-4D97-AF65-F5344CB8AC3E}">
        <p14:creationId xmlns:p14="http://schemas.microsoft.com/office/powerpoint/2010/main" val="1215907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112" y="854075"/>
            <a:ext cx="8901588" cy="501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5759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a:t>
            </a:r>
          </a:p>
        </p:txBody>
      </p:sp>
      <p:sp>
        <p:nvSpPr>
          <p:cNvPr id="3" name="Content Placeholder 2"/>
          <p:cNvSpPr>
            <a:spLocks noGrp="1"/>
          </p:cNvSpPr>
          <p:nvPr>
            <p:ph sz="quarter" idx="1"/>
          </p:nvPr>
        </p:nvSpPr>
        <p:spPr>
          <a:xfrm>
            <a:off x="457200" y="1600201"/>
            <a:ext cx="5230678" cy="3962399"/>
          </a:xfrm>
        </p:spPr>
        <p:txBody>
          <a:bodyPr/>
          <a:lstStyle/>
          <a:p>
            <a:r>
              <a:rPr lang="en-US" dirty="0"/>
              <a:t>Understand a metric and how to effectively interpret and relate to ministry and governance</a:t>
            </a:r>
          </a:p>
          <a:p>
            <a:r>
              <a:rPr lang="en-US" dirty="0"/>
              <a:t>Top 10 sustaining metrics defined for churches</a:t>
            </a:r>
          </a:p>
          <a:p>
            <a:pPr lvl="0"/>
            <a:r>
              <a:rPr lang="en-US" dirty="0"/>
              <a:t>Explain the benefits of cloud-computing</a:t>
            </a:r>
          </a:p>
          <a:p>
            <a:pPr lvl="0"/>
            <a:r>
              <a:rPr lang="en-US" dirty="0"/>
              <a:t>Relate metrics to customized cloud-integrated dashboards using Intacct</a:t>
            </a:r>
            <a:r>
              <a:rPr lang="en-US" b="1" dirty="0"/>
              <a:t> </a:t>
            </a:r>
            <a:endParaRPr lang="en-US" dirty="0"/>
          </a:p>
          <a:p>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24082" y="2142642"/>
            <a:ext cx="2903108" cy="2177331"/>
          </a:xfrm>
          <a:prstGeom prst="rect">
            <a:avLst/>
          </a:prstGeom>
        </p:spPr>
      </p:pic>
    </p:spTree>
    <p:extLst>
      <p:ext uri="{BB962C8B-B14F-4D97-AF65-F5344CB8AC3E}">
        <p14:creationId xmlns:p14="http://schemas.microsoft.com/office/powerpoint/2010/main" val="351683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457200" y="5029200"/>
            <a:ext cx="8229600" cy="1470025"/>
          </a:xfrm>
        </p:spPr>
        <p:txBody>
          <a:bodyPr/>
          <a:lstStyle/>
          <a:p>
            <a:r>
              <a:rPr lang="en-US" dirty="0">
                <a:solidFill>
                  <a:schemeClr val="accent1">
                    <a:lumMod val="75000"/>
                  </a:schemeClr>
                </a:solidFill>
              </a:rPr>
              <a:t>If a picture is worth a thousand words……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324366"/>
            <a:ext cx="8387862" cy="4723011"/>
          </a:xfrm>
          <a:prstGeom prst="rect">
            <a:avLst/>
          </a:prstGeom>
        </p:spPr>
      </p:pic>
    </p:spTree>
    <p:extLst>
      <p:ext uri="{BB962C8B-B14F-4D97-AF65-F5344CB8AC3E}">
        <p14:creationId xmlns:p14="http://schemas.microsoft.com/office/powerpoint/2010/main" val="20699214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457200" y="5029200"/>
            <a:ext cx="8229600" cy="1470025"/>
          </a:xfrm>
        </p:spPr>
        <p:txBody>
          <a:bodyPr>
            <a:normAutofit/>
          </a:bodyPr>
          <a:lstStyle/>
          <a:p>
            <a:r>
              <a:rPr lang="en-US" dirty="0">
                <a:solidFill>
                  <a:schemeClr val="accent1">
                    <a:lumMod val="75000"/>
                  </a:schemeClr>
                </a:solidFill>
              </a:rPr>
              <a:t>Then a thousand pictures is worth what?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10" y="265138"/>
            <a:ext cx="9044389" cy="4916462"/>
          </a:xfrm>
          <a:prstGeom prst="rect">
            <a:avLst/>
          </a:prstGeom>
        </p:spPr>
      </p:pic>
    </p:spTree>
    <p:extLst>
      <p:ext uri="{BB962C8B-B14F-4D97-AF65-F5344CB8AC3E}">
        <p14:creationId xmlns:p14="http://schemas.microsoft.com/office/powerpoint/2010/main" val="18782982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4294967295"/>
          </p:nvPr>
        </p:nvSpPr>
        <p:spPr>
          <a:xfrm>
            <a:off x="2037608" y="4495800"/>
            <a:ext cx="5137150" cy="1152525"/>
          </a:xfrm>
        </p:spPr>
        <p:txBody>
          <a:bodyPr>
            <a:normAutofit/>
          </a:bodyPr>
          <a:lstStyle/>
          <a:p>
            <a:pPr algn="ctr"/>
            <a:endParaRPr lang="en-US" dirty="0"/>
          </a:p>
          <a:p>
            <a:pPr marL="0" indent="0" algn="ctr">
              <a:buNone/>
            </a:pPr>
            <a:r>
              <a:rPr lang="en-US" i="1" dirty="0"/>
              <a:t>Numbers ALWAYS tell a Story.  </a:t>
            </a:r>
          </a:p>
          <a:p>
            <a:pPr algn="ctr"/>
            <a:endParaRPr lang="en-US" i="1" dirty="0"/>
          </a:p>
        </p:txBody>
      </p:sp>
      <p:pic>
        <p:nvPicPr>
          <p:cNvPr id="1026" name="Picture 2" descr="C:\Users\rebecca\AppData\Local\Microsoft\Windows\Temporary Internet Files\Content.IE5\0EUNMHWP\TrueFals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8183" y="533400"/>
            <a:ext cx="6096000" cy="40462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0332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Business transaction…</a:t>
            </a:r>
          </a:p>
        </p:txBody>
      </p:sp>
      <p:pic>
        <p:nvPicPr>
          <p:cNvPr id="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1371600" y="1371600"/>
            <a:ext cx="6862288" cy="4572000"/>
          </a:xfrm>
        </p:spPr>
      </p:pic>
    </p:spTree>
    <p:extLst>
      <p:ext uri="{BB962C8B-B14F-4D97-AF65-F5344CB8AC3E}">
        <p14:creationId xmlns:p14="http://schemas.microsoft.com/office/powerpoint/2010/main" val="21068560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971550"/>
            <a:ext cx="8229600" cy="1085850"/>
          </a:xfrm>
        </p:spPr>
        <p:txBody>
          <a:bodyPr>
            <a:normAutofit/>
          </a:bodyPr>
          <a:lstStyle/>
          <a:p>
            <a:r>
              <a:rPr lang="en-US" sz="4200" i="1" dirty="0">
                <a:solidFill>
                  <a:schemeClr val="tx1"/>
                </a:solidFill>
              </a:rPr>
              <a:t>Definition of Metrics</a:t>
            </a:r>
          </a:p>
        </p:txBody>
      </p:sp>
      <p:sp>
        <p:nvSpPr>
          <p:cNvPr id="4" name="Footer Placeholder 3"/>
          <p:cNvSpPr>
            <a:spLocks noGrp="1"/>
          </p:cNvSpPr>
          <p:nvPr>
            <p:ph type="ftr" sz="quarter" idx="11"/>
          </p:nvPr>
        </p:nvSpPr>
        <p:spPr>
          <a:prstGeom prst="rect">
            <a:avLst/>
          </a:prstGeom>
        </p:spPr>
        <p:txBody>
          <a:bodyPr lIns="64008" tIns="32004" rIns="64008" bIns="32004"/>
          <a:lstStyle/>
          <a:p>
            <a:r>
              <a:rPr lang="en-US" sz="1100" dirty="0"/>
              <a:t>5</a:t>
            </a:r>
          </a:p>
        </p:txBody>
      </p:sp>
      <p:sp>
        <p:nvSpPr>
          <p:cNvPr id="6" name="Content Placeholder 5"/>
          <p:cNvSpPr>
            <a:spLocks noGrp="1"/>
          </p:cNvSpPr>
          <p:nvPr>
            <p:ph sz="quarter" idx="1"/>
          </p:nvPr>
        </p:nvSpPr>
        <p:spPr>
          <a:xfrm>
            <a:off x="101600" y="1745449"/>
            <a:ext cx="8229600" cy="4297364"/>
          </a:xfrm>
        </p:spPr>
        <p:txBody>
          <a:bodyPr/>
          <a:lstStyle/>
          <a:p>
            <a:endParaRPr lang="en-US" sz="2500" dirty="0">
              <a:solidFill>
                <a:schemeClr val="bg1"/>
              </a:solidFill>
            </a:endParaRPr>
          </a:p>
          <a:p>
            <a:endParaRPr lang="en-US" sz="2500" dirty="0">
              <a:solidFill>
                <a:schemeClr val="bg1"/>
              </a:solidFill>
            </a:endParaRPr>
          </a:p>
          <a:p>
            <a:endParaRPr lang="en-US" sz="2500" dirty="0">
              <a:solidFill>
                <a:schemeClr val="bg1"/>
              </a:solidFill>
            </a:endParaRPr>
          </a:p>
          <a:p>
            <a:endParaRPr lang="en-US" dirty="0">
              <a:solidFill>
                <a:schemeClr val="bg1"/>
              </a:solidFill>
            </a:endParaRPr>
          </a:p>
        </p:txBody>
      </p:sp>
      <p:sp>
        <p:nvSpPr>
          <p:cNvPr id="2" name="TextBox 1"/>
          <p:cNvSpPr txBox="1"/>
          <p:nvPr/>
        </p:nvSpPr>
        <p:spPr>
          <a:xfrm>
            <a:off x="246611" y="2457450"/>
            <a:ext cx="8534400" cy="3185488"/>
          </a:xfrm>
          <a:prstGeom prst="rect">
            <a:avLst/>
          </a:prstGeom>
          <a:noFill/>
        </p:spPr>
        <p:txBody>
          <a:bodyPr wrap="square" lIns="64008" tIns="32004" rIns="64008" bIns="32004" rtlCol="0">
            <a:spAutoFit/>
          </a:bodyPr>
          <a:lstStyle/>
          <a:p>
            <a:r>
              <a:rPr lang="en-US" sz="3100" b="1" dirty="0"/>
              <a:t>A “standards of measurement” by </a:t>
            </a:r>
          </a:p>
          <a:p>
            <a:r>
              <a:rPr lang="en-US" sz="3100" b="1" dirty="0"/>
              <a:t>which efficiency, performance, </a:t>
            </a:r>
          </a:p>
          <a:p>
            <a:r>
              <a:rPr lang="en-US" sz="3100" b="1" dirty="0"/>
              <a:t>progress, or quality of a plan, </a:t>
            </a:r>
          </a:p>
          <a:p>
            <a:r>
              <a:rPr lang="en-US" sz="3100" b="1" dirty="0"/>
              <a:t>process, or product can be </a:t>
            </a:r>
          </a:p>
          <a:p>
            <a:r>
              <a:rPr lang="en-US" sz="3100" b="1" dirty="0"/>
              <a:t>assessed. </a:t>
            </a:r>
          </a:p>
          <a:p>
            <a:pPr marL="320040" indent="-320040">
              <a:buFont typeface="Arial" pitchFamily="34" charset="0"/>
              <a:buChar char="•"/>
            </a:pPr>
            <a:endParaRPr lang="en-US" sz="2200" b="1" dirty="0"/>
          </a:p>
          <a:p>
            <a:endParaRPr lang="en-US" dirty="0"/>
          </a:p>
        </p:txBody>
      </p:sp>
      <p:pic>
        <p:nvPicPr>
          <p:cNvPr id="1030" name="Picture 6" descr="C:\Users\Rebecca\AppData\Local\Microsoft\Windows\Temporary Internet Files\Content.IE5\6QORB3H0\MP900386938[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2800" y="4171950"/>
            <a:ext cx="2438400" cy="1956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6207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28600" y="228600"/>
            <a:ext cx="8229600" cy="1085850"/>
          </a:xfrm>
        </p:spPr>
        <p:txBody>
          <a:bodyPr>
            <a:normAutofit/>
          </a:bodyPr>
          <a:lstStyle/>
          <a:p>
            <a:r>
              <a:rPr lang="en-US" sz="4200" i="1" dirty="0">
                <a:solidFill>
                  <a:schemeClr val="tx1"/>
                </a:solidFill>
              </a:rPr>
              <a:t>Definition of Sustainability</a:t>
            </a:r>
          </a:p>
        </p:txBody>
      </p:sp>
      <p:sp>
        <p:nvSpPr>
          <p:cNvPr id="4" name="Footer Placeholder 3"/>
          <p:cNvSpPr>
            <a:spLocks noGrp="1"/>
          </p:cNvSpPr>
          <p:nvPr>
            <p:ph type="ftr" sz="quarter" idx="11"/>
          </p:nvPr>
        </p:nvSpPr>
        <p:spPr>
          <a:prstGeom prst="rect">
            <a:avLst/>
          </a:prstGeom>
        </p:spPr>
        <p:txBody>
          <a:bodyPr lIns="64008" tIns="32004" rIns="64008" bIns="32004"/>
          <a:lstStyle/>
          <a:p>
            <a:r>
              <a:rPr lang="en-US" sz="1100" dirty="0"/>
              <a:t>5</a:t>
            </a:r>
          </a:p>
        </p:txBody>
      </p:sp>
      <p:sp>
        <p:nvSpPr>
          <p:cNvPr id="6" name="Content Placeholder 5"/>
          <p:cNvSpPr>
            <a:spLocks noGrp="1"/>
          </p:cNvSpPr>
          <p:nvPr>
            <p:ph sz="quarter" idx="1"/>
          </p:nvPr>
        </p:nvSpPr>
        <p:spPr>
          <a:xfrm>
            <a:off x="76200" y="1676400"/>
            <a:ext cx="8229600" cy="4297364"/>
          </a:xfrm>
        </p:spPr>
        <p:txBody>
          <a:bodyPr/>
          <a:lstStyle/>
          <a:p>
            <a:endParaRPr lang="en-US" sz="2500" dirty="0">
              <a:solidFill>
                <a:schemeClr val="bg1"/>
              </a:solidFill>
            </a:endParaRPr>
          </a:p>
          <a:p>
            <a:endParaRPr lang="en-US" sz="2500" dirty="0">
              <a:solidFill>
                <a:schemeClr val="bg1"/>
              </a:solidFill>
            </a:endParaRPr>
          </a:p>
          <a:p>
            <a:endParaRPr lang="en-US" sz="2500" dirty="0">
              <a:solidFill>
                <a:schemeClr val="bg1"/>
              </a:solidFill>
            </a:endParaRPr>
          </a:p>
          <a:p>
            <a:endParaRPr lang="en-US" dirty="0">
              <a:solidFill>
                <a:schemeClr val="bg1"/>
              </a:solidFill>
            </a:endParaRPr>
          </a:p>
        </p:txBody>
      </p:sp>
      <p:sp>
        <p:nvSpPr>
          <p:cNvPr id="2" name="TextBox 1"/>
          <p:cNvSpPr txBox="1"/>
          <p:nvPr/>
        </p:nvSpPr>
        <p:spPr>
          <a:xfrm>
            <a:off x="76200" y="1524000"/>
            <a:ext cx="8763000" cy="4496616"/>
          </a:xfrm>
          <a:prstGeom prst="rect">
            <a:avLst/>
          </a:prstGeom>
          <a:noFill/>
        </p:spPr>
        <p:txBody>
          <a:bodyPr wrap="square" lIns="64008" tIns="32004" rIns="64008" bIns="32004" rtlCol="0">
            <a:spAutoFit/>
          </a:bodyPr>
          <a:lstStyle/>
          <a:p>
            <a:r>
              <a:rPr lang="en-US" sz="3100" b="1" dirty="0"/>
              <a:t>1. Numbers divided by numbers = A Ratio </a:t>
            </a:r>
          </a:p>
          <a:p>
            <a:r>
              <a:rPr lang="en-US" sz="3100" b="1" dirty="0"/>
              <a:t>   (e.g. numerator/denominator)</a:t>
            </a:r>
          </a:p>
          <a:p>
            <a:r>
              <a:rPr lang="en-US" sz="3100" b="1" dirty="0"/>
              <a:t>2. Ratio = Performance Metric</a:t>
            </a:r>
          </a:p>
          <a:p>
            <a:r>
              <a:rPr lang="en-US" sz="3100" b="1" dirty="0"/>
              <a:t>3. Performance Metric = Effective or Efficient </a:t>
            </a:r>
            <a:r>
              <a:rPr lang="en-US" sz="3100" b="1" i="1" dirty="0"/>
              <a:t>Ministry Activity/Program</a:t>
            </a:r>
          </a:p>
          <a:p>
            <a:endParaRPr lang="en-US" sz="3100" b="1" dirty="0"/>
          </a:p>
          <a:p>
            <a:r>
              <a:rPr lang="en-US" sz="3100" b="1" dirty="0"/>
              <a:t>4. </a:t>
            </a:r>
            <a:r>
              <a:rPr lang="en-US" sz="3100" b="1" u="sng" dirty="0"/>
              <a:t>Effective/Efficient </a:t>
            </a:r>
            <a:r>
              <a:rPr lang="en-US" sz="3100" b="1" i="1" u="sng" dirty="0"/>
              <a:t>Ministry</a:t>
            </a:r>
            <a:r>
              <a:rPr lang="en-US" sz="3100" b="1" dirty="0"/>
              <a:t> + </a:t>
            </a:r>
            <a:r>
              <a:rPr lang="en-US" sz="3100" b="1" u="sng" dirty="0"/>
              <a:t>Stakeholders</a:t>
            </a:r>
            <a:r>
              <a:rPr lang="en-US" sz="3100" b="1" dirty="0"/>
              <a:t> =        Sustainability</a:t>
            </a:r>
          </a:p>
          <a:p>
            <a:pPr marL="320040" indent="-320040">
              <a:buFont typeface="Arial" pitchFamily="34" charset="0"/>
              <a:buChar char="•"/>
            </a:pPr>
            <a:endParaRPr lang="en-US" sz="2200" b="1" dirty="0"/>
          </a:p>
          <a:p>
            <a:endParaRPr lang="en-US" dirty="0"/>
          </a:p>
        </p:txBody>
      </p:sp>
    </p:spTree>
    <p:extLst>
      <p:ext uri="{BB962C8B-B14F-4D97-AF65-F5344CB8AC3E}">
        <p14:creationId xmlns:p14="http://schemas.microsoft.com/office/powerpoint/2010/main" val="2216517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prstGeom prst="rect">
            <a:avLst/>
          </a:prstGeom>
        </p:spPr>
        <p:txBody>
          <a:bodyPr lIns="64008" tIns="32004" rIns="64008" bIns="32004"/>
          <a:lstStyle/>
          <a:p>
            <a:r>
              <a:rPr lang="en-US" sz="1100" dirty="0"/>
              <a:t>7</a:t>
            </a:r>
          </a:p>
        </p:txBody>
      </p:sp>
      <p:sp>
        <p:nvSpPr>
          <p:cNvPr id="3" name="Content Placeholder 2"/>
          <p:cNvSpPr>
            <a:spLocks noGrp="1"/>
          </p:cNvSpPr>
          <p:nvPr>
            <p:ph sz="quarter" idx="1"/>
          </p:nvPr>
        </p:nvSpPr>
        <p:spPr>
          <a:xfrm>
            <a:off x="694103" y="463012"/>
            <a:ext cx="7823200" cy="1085850"/>
          </a:xfrm>
        </p:spPr>
        <p:txBody>
          <a:bodyPr>
            <a:normAutofit lnSpcReduction="10000"/>
          </a:bodyPr>
          <a:lstStyle/>
          <a:p>
            <a:pPr marL="0" indent="0" algn="ctr">
              <a:buNone/>
            </a:pPr>
            <a:r>
              <a:rPr lang="en-US" sz="3100" b="1" i="1" dirty="0">
                <a:solidFill>
                  <a:schemeClr val="tx1"/>
                </a:solidFill>
              </a:rPr>
              <a:t>The Value of Metrics?</a:t>
            </a:r>
          </a:p>
          <a:p>
            <a:pPr marL="0" indent="0" algn="ctr">
              <a:buNone/>
            </a:pPr>
            <a:r>
              <a:rPr lang="en-US" sz="3100" i="1" dirty="0">
                <a:solidFill>
                  <a:schemeClr val="tx1"/>
                </a:solidFill>
              </a:rPr>
              <a:t>KPI = Key Performance Indicators</a:t>
            </a:r>
          </a:p>
          <a:p>
            <a:pPr marL="0" indent="0" algn="ctr">
              <a:buNone/>
            </a:pPr>
            <a:endParaRPr lang="en-US" sz="3100" dirty="0">
              <a:solidFill>
                <a:schemeClr val="bg1"/>
              </a:solidFill>
            </a:endParaRPr>
          </a:p>
          <a:p>
            <a:pPr marL="0" indent="0" algn="ctr">
              <a:buNone/>
            </a:pPr>
            <a:endParaRPr lang="en-US" sz="3100" dirty="0">
              <a:solidFill>
                <a:schemeClr val="bg1"/>
              </a:solidFill>
            </a:endParaRPr>
          </a:p>
          <a:p>
            <a:pPr marL="0" indent="0" algn="ctr">
              <a:buNone/>
            </a:pPr>
            <a:endParaRPr lang="en-US" sz="3100" dirty="0">
              <a:solidFill>
                <a:schemeClr val="bg1"/>
              </a:solidFill>
            </a:endParaRPr>
          </a:p>
          <a:p>
            <a:pPr marL="0" indent="0" algn="ctr">
              <a:buNone/>
            </a:pPr>
            <a:endParaRPr lang="en-US" sz="3100" dirty="0">
              <a:solidFill>
                <a:schemeClr val="bg1"/>
              </a:solidFill>
            </a:endParaRPr>
          </a:p>
        </p:txBody>
      </p:sp>
      <p:sp>
        <p:nvSpPr>
          <p:cNvPr id="2" name="Rectangle 1"/>
          <p:cNvSpPr/>
          <p:nvPr/>
        </p:nvSpPr>
        <p:spPr>
          <a:xfrm>
            <a:off x="152400" y="1645738"/>
            <a:ext cx="5740400" cy="4496616"/>
          </a:xfrm>
          <a:prstGeom prst="rect">
            <a:avLst/>
          </a:prstGeom>
        </p:spPr>
        <p:txBody>
          <a:bodyPr wrap="square" lIns="64008" tIns="32004" rIns="64008" bIns="32004">
            <a:spAutoFit/>
          </a:bodyPr>
          <a:lstStyle/>
          <a:p>
            <a:endParaRPr lang="en-US" dirty="0"/>
          </a:p>
          <a:p>
            <a:endParaRPr lang="en-US" sz="2200" b="1" dirty="0"/>
          </a:p>
          <a:p>
            <a:pPr marL="200025" indent="-200025">
              <a:buFont typeface="Arial" panose="020B0604020202020204" pitchFamily="34" charset="0"/>
              <a:buChar char="•"/>
            </a:pPr>
            <a:r>
              <a:rPr lang="en-US" sz="3600" b="1" dirty="0"/>
              <a:t>What gets measured, gets managed……</a:t>
            </a:r>
          </a:p>
          <a:p>
            <a:endParaRPr lang="en-US" sz="2200" b="1" dirty="0"/>
          </a:p>
          <a:p>
            <a:pPr marL="200025" indent="-200025">
              <a:buFont typeface="Arial" panose="020B0604020202020204" pitchFamily="34" charset="0"/>
              <a:buChar char="•"/>
            </a:pPr>
            <a:r>
              <a:rPr lang="en-US" sz="2200" b="1" dirty="0"/>
              <a:t>A church isn’t just about numbers – but what do numbers tell: </a:t>
            </a:r>
          </a:p>
          <a:p>
            <a:r>
              <a:rPr lang="en-US" sz="2200" b="1" dirty="0"/>
              <a:t>	a. Business Administrators</a:t>
            </a:r>
          </a:p>
          <a:p>
            <a:r>
              <a:rPr lang="en-US" sz="2200" b="1" dirty="0"/>
              <a:t>	b. Ministry leaders</a:t>
            </a:r>
          </a:p>
          <a:p>
            <a:r>
              <a:rPr lang="en-US" sz="2200" b="1" dirty="0"/>
              <a:t>	c. Governing board  </a:t>
            </a:r>
          </a:p>
          <a:p>
            <a:endParaRPr lang="en-US" sz="2200" b="1" dirty="0"/>
          </a:p>
          <a:p>
            <a:pPr marL="200025" indent="-200025">
              <a:buFont typeface="Arial" panose="020B0604020202020204" pitchFamily="34" charset="0"/>
              <a:buChar char="•"/>
            </a:pPr>
            <a:endParaRPr lang="en-US" sz="2200" b="1" dirty="0"/>
          </a:p>
        </p:txBody>
      </p:sp>
      <p:pic>
        <p:nvPicPr>
          <p:cNvPr id="1027" name="Picture 3" descr="C:\Users\Strack Laptop\AppData\Local\Microsoft\Windows\Temporary Internet Files\Content.IE5\MD4UWP00\MP90039879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14820" y="1958792"/>
            <a:ext cx="2457466" cy="38705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2473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 10 Metrics – 3 Strategic Types</a:t>
            </a:r>
          </a:p>
        </p:txBody>
      </p:sp>
      <p:sp>
        <p:nvSpPr>
          <p:cNvPr id="3" name="Content Placeholder 2"/>
          <p:cNvSpPr>
            <a:spLocks noGrp="1"/>
          </p:cNvSpPr>
          <p:nvPr>
            <p:ph sz="quarter" idx="1"/>
          </p:nvPr>
        </p:nvSpPr>
        <p:spPr>
          <a:xfrm>
            <a:off x="381000" y="1447800"/>
            <a:ext cx="4419600" cy="4572000"/>
          </a:xfrm>
        </p:spPr>
        <p:txBody>
          <a:bodyPr>
            <a:normAutofit/>
          </a:bodyPr>
          <a:lstStyle/>
          <a:p>
            <a:r>
              <a:rPr lang="en-US" dirty="0"/>
              <a:t>Operational Metrics – 6 metrics</a:t>
            </a:r>
          </a:p>
          <a:p>
            <a:pPr marL="514350" indent="-514350">
              <a:buAutoNum type="alphaLcPeriod"/>
            </a:pPr>
            <a:r>
              <a:rPr lang="en-US" dirty="0"/>
              <a:t>Developing donors</a:t>
            </a:r>
          </a:p>
          <a:p>
            <a:pPr marL="514350" indent="-514350">
              <a:buAutoNum type="alphaLcPeriod"/>
            </a:pPr>
            <a:r>
              <a:rPr lang="en-US" dirty="0"/>
              <a:t>Effective fundraising</a:t>
            </a:r>
          </a:p>
          <a:p>
            <a:pPr marL="514350" indent="-514350">
              <a:buAutoNum type="alphaLcPeriod"/>
            </a:pPr>
            <a:r>
              <a:rPr lang="en-US" dirty="0"/>
              <a:t>Operating expenses</a:t>
            </a:r>
          </a:p>
          <a:p>
            <a:pPr marL="514350" indent="-514350">
              <a:buAutoNum type="alphaLcPeriod"/>
            </a:pPr>
            <a:r>
              <a:rPr lang="en-US" dirty="0"/>
              <a:t>Personnel</a:t>
            </a:r>
          </a:p>
          <a:p>
            <a:pPr marL="514350" indent="-514350">
              <a:buAutoNum type="alphaLcPeriod"/>
            </a:pPr>
            <a:r>
              <a:rPr lang="en-US" dirty="0"/>
              <a:t>Facility Management</a:t>
            </a:r>
          </a:p>
          <a:p>
            <a:pPr marL="514350" indent="-514350">
              <a:buAutoNum type="alphaLcPeriod"/>
            </a:pPr>
            <a:r>
              <a:rPr lang="en-US" dirty="0"/>
              <a:t>S-T resources</a:t>
            </a:r>
          </a:p>
          <a:p>
            <a:pPr marL="0" indent="0">
              <a:buNone/>
            </a:pP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2046" y="2209800"/>
            <a:ext cx="4462162" cy="2971800"/>
          </a:xfrm>
          <a:prstGeom prst="rect">
            <a:avLst/>
          </a:prstGeom>
        </p:spPr>
      </p:pic>
    </p:spTree>
    <p:extLst>
      <p:ext uri="{BB962C8B-B14F-4D97-AF65-F5344CB8AC3E}">
        <p14:creationId xmlns:p14="http://schemas.microsoft.com/office/powerpoint/2010/main" val="6190347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Top 10 Metrics – 3 Strategic Types (Cont’d)</a:t>
            </a:r>
          </a:p>
        </p:txBody>
      </p:sp>
      <p:sp>
        <p:nvSpPr>
          <p:cNvPr id="3" name="Content Placeholder 2"/>
          <p:cNvSpPr>
            <a:spLocks noGrp="1"/>
          </p:cNvSpPr>
          <p:nvPr>
            <p:ph sz="quarter" idx="1"/>
          </p:nvPr>
        </p:nvSpPr>
        <p:spPr>
          <a:xfrm>
            <a:off x="228600" y="1447800"/>
            <a:ext cx="5410200" cy="4572000"/>
          </a:xfrm>
        </p:spPr>
        <p:txBody>
          <a:bodyPr>
            <a:normAutofit/>
          </a:bodyPr>
          <a:lstStyle/>
          <a:p>
            <a:pPr marL="0" indent="0">
              <a:buNone/>
            </a:pPr>
            <a:endParaRPr lang="en-US" dirty="0"/>
          </a:p>
          <a:p>
            <a:r>
              <a:rPr lang="en-US" dirty="0"/>
              <a:t>Managed Resources Metrics – 3 metrics</a:t>
            </a:r>
          </a:p>
          <a:p>
            <a:pPr marL="514350" indent="-514350">
              <a:buAutoNum type="alphaLcPeriod"/>
            </a:pPr>
            <a:r>
              <a:rPr lang="en-US" dirty="0"/>
              <a:t>External financing</a:t>
            </a:r>
          </a:p>
          <a:p>
            <a:pPr marL="514350" indent="-514350">
              <a:buAutoNum type="alphaLcPeriod"/>
            </a:pPr>
            <a:r>
              <a:rPr lang="en-US" dirty="0"/>
              <a:t>Asset invested in operations</a:t>
            </a:r>
          </a:p>
          <a:p>
            <a:pPr marL="514350" indent="-514350">
              <a:buAutoNum type="alphaLcPeriod"/>
            </a:pPr>
            <a:r>
              <a:rPr lang="en-US" dirty="0"/>
              <a:t>Income producing assets</a:t>
            </a:r>
          </a:p>
          <a:p>
            <a:pPr marL="0" indent="0">
              <a:buNone/>
            </a:pPr>
            <a:endParaRPr lang="en-US" dirty="0"/>
          </a:p>
          <a:p>
            <a:endParaRPr lang="en-US" dirty="0"/>
          </a:p>
          <a:p>
            <a:pPr marL="0" indent="0">
              <a:buNone/>
            </a:pPr>
            <a:endParaRPr lang="en-US" dirty="0"/>
          </a:p>
          <a:p>
            <a:pPr marL="0" indent="0">
              <a:buNone/>
            </a:pPr>
            <a:endParaRPr lang="en-US" dirty="0"/>
          </a:p>
          <a:p>
            <a:pPr marL="514350" indent="-514350">
              <a:buAutoNum type="alphaLcPeriod"/>
            </a:pPr>
            <a:endParaRPr lang="en-US" dirty="0"/>
          </a:p>
          <a:p>
            <a:pPr marL="0" indent="0">
              <a:buNone/>
            </a:pP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3400" y="2667000"/>
            <a:ext cx="4800600" cy="2160270"/>
          </a:xfrm>
          <a:prstGeom prst="rect">
            <a:avLst/>
          </a:prstGeom>
        </p:spPr>
      </p:pic>
    </p:spTree>
    <p:extLst>
      <p:ext uri="{BB962C8B-B14F-4D97-AF65-F5344CB8AC3E}">
        <p14:creationId xmlns:p14="http://schemas.microsoft.com/office/powerpoint/2010/main" val="20495722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Top 10 Metrics – 3 Strategic Types (Cont’d)</a:t>
            </a:r>
          </a:p>
        </p:txBody>
      </p:sp>
      <p:sp>
        <p:nvSpPr>
          <p:cNvPr id="3" name="Content Placeholder 2"/>
          <p:cNvSpPr>
            <a:spLocks noGrp="1"/>
          </p:cNvSpPr>
          <p:nvPr>
            <p:ph sz="quarter" idx="1"/>
          </p:nvPr>
        </p:nvSpPr>
        <p:spPr>
          <a:xfrm>
            <a:off x="228600" y="1447800"/>
            <a:ext cx="5410200" cy="4572000"/>
          </a:xfrm>
        </p:spPr>
        <p:txBody>
          <a:bodyPr>
            <a:normAutofit/>
          </a:bodyPr>
          <a:lstStyle/>
          <a:p>
            <a:pPr marL="0" indent="0">
              <a:buNone/>
            </a:pPr>
            <a:endParaRPr lang="en-US" dirty="0"/>
          </a:p>
          <a:p>
            <a:r>
              <a:rPr lang="en-US" dirty="0"/>
              <a:t>Sustaining Reserves – 1 metric</a:t>
            </a:r>
          </a:p>
          <a:p>
            <a:pPr marL="514350" indent="-514350">
              <a:buAutoNum type="alphaLcPeriod"/>
            </a:pPr>
            <a:r>
              <a:rPr lang="en-US" dirty="0"/>
              <a:t>Unrestricted reserves</a:t>
            </a:r>
          </a:p>
          <a:p>
            <a:pPr marL="514350" indent="-514350">
              <a:buAutoNum type="alphaLcPeriod"/>
            </a:pPr>
            <a:r>
              <a:rPr lang="en-US" dirty="0"/>
              <a:t>Donor designated reserves</a:t>
            </a:r>
          </a:p>
          <a:p>
            <a:pPr marL="0" indent="0">
              <a:buNone/>
            </a:pPr>
            <a:endParaRPr lang="en-US" dirty="0"/>
          </a:p>
          <a:p>
            <a:pPr marL="514350" indent="-514350">
              <a:buAutoNum type="alphaLcPeriod"/>
            </a:pPr>
            <a:endParaRPr lang="en-US" dirty="0"/>
          </a:p>
          <a:p>
            <a:pPr marL="0" indent="0">
              <a:buNone/>
            </a:pP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3145" y="4174503"/>
            <a:ext cx="3816477" cy="216027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4800" y="3886200"/>
            <a:ext cx="3701796" cy="2467864"/>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96802" y="1066800"/>
            <a:ext cx="3512820" cy="2606040"/>
          </a:xfrm>
          <a:prstGeom prst="rect">
            <a:avLst/>
          </a:prstGeom>
        </p:spPr>
      </p:pic>
    </p:spTree>
    <p:extLst>
      <p:ext uri="{BB962C8B-B14F-4D97-AF65-F5344CB8AC3E}">
        <p14:creationId xmlns:p14="http://schemas.microsoft.com/office/powerpoint/2010/main" val="12841015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Forward Thinking vs Historical Assessment</a:t>
            </a:r>
          </a:p>
        </p:txBody>
      </p:sp>
      <p:pic>
        <p:nvPicPr>
          <p:cNvPr id="4" name="Picture 3"/>
          <p:cNvPicPr/>
          <p:nvPr/>
        </p:nvPicPr>
        <p:blipFill>
          <a:blip r:embed="rId3" cstate="print">
            <a:extLst>
              <a:ext uri="{28A0092B-C50C-407E-A947-70E740481C1C}">
                <a14:useLocalDpi xmlns:a14="http://schemas.microsoft.com/office/drawing/2010/main" val="0"/>
              </a:ext>
            </a:extLst>
          </a:blip>
          <a:stretch>
            <a:fillRect/>
          </a:stretch>
        </p:blipFill>
        <p:spPr>
          <a:xfrm>
            <a:off x="381000" y="1295400"/>
            <a:ext cx="8176260" cy="5334000"/>
          </a:xfrm>
          <a:prstGeom prst="rect">
            <a:avLst/>
          </a:prstGeom>
        </p:spPr>
      </p:pic>
    </p:spTree>
    <p:extLst>
      <p:ext uri="{BB962C8B-B14F-4D97-AF65-F5344CB8AC3E}">
        <p14:creationId xmlns:p14="http://schemas.microsoft.com/office/powerpoint/2010/main" val="41472161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8077200" cy="1401762"/>
          </a:xfrm>
        </p:spPr>
        <p:txBody>
          <a:bodyPr>
            <a:normAutofit/>
          </a:bodyPr>
          <a:lstStyle/>
          <a:p>
            <a:r>
              <a:rPr lang="en-US" b="1" dirty="0">
                <a:solidFill>
                  <a:schemeClr val="accent4">
                    <a:lumMod val="75000"/>
                  </a:schemeClr>
                </a:solidFill>
              </a:rPr>
              <a:t>Operating Metric #1</a:t>
            </a:r>
            <a:br>
              <a:rPr lang="en-US" b="1" dirty="0">
                <a:solidFill>
                  <a:schemeClr val="accent4">
                    <a:lumMod val="75000"/>
                  </a:schemeClr>
                </a:solidFill>
              </a:rPr>
            </a:br>
            <a:r>
              <a:rPr lang="en-US" b="1" dirty="0">
                <a:solidFill>
                  <a:srgbClr val="00B050"/>
                </a:solidFill>
              </a:rPr>
              <a:t>Effective Donor Development</a:t>
            </a:r>
          </a:p>
        </p:txBody>
      </p:sp>
      <p:sp>
        <p:nvSpPr>
          <p:cNvPr id="3" name="Content Placeholder 2"/>
          <p:cNvSpPr>
            <a:spLocks noGrp="1"/>
          </p:cNvSpPr>
          <p:nvPr>
            <p:ph sz="quarter" idx="1"/>
          </p:nvPr>
        </p:nvSpPr>
        <p:spPr>
          <a:xfrm>
            <a:off x="457200" y="1600201"/>
            <a:ext cx="2514600" cy="4329386"/>
          </a:xfrm>
        </p:spPr>
        <p:txBody>
          <a:bodyPr>
            <a:normAutofit/>
          </a:bodyPr>
          <a:lstStyle/>
          <a:p>
            <a:pPr marL="0" indent="0">
              <a:buNone/>
            </a:pPr>
            <a:endParaRPr lang="en-US" dirty="0"/>
          </a:p>
          <a:p>
            <a:pPr marL="0" indent="0">
              <a:buNone/>
            </a:pPr>
            <a:endParaRPr lang="en-US" dirty="0"/>
          </a:p>
          <a:p>
            <a:pPr marL="0" indent="0" algn="ctr">
              <a:buNone/>
            </a:pPr>
            <a:r>
              <a:rPr lang="en-US" sz="3600" dirty="0"/>
              <a:t>Total</a:t>
            </a:r>
          </a:p>
          <a:p>
            <a:pPr marL="0" indent="0">
              <a:buNone/>
            </a:pPr>
            <a:r>
              <a:rPr lang="en-US" sz="3600" u="sng" dirty="0"/>
              <a:t>Contributions</a:t>
            </a:r>
            <a:endParaRPr lang="en-US" sz="3600" dirty="0"/>
          </a:p>
          <a:p>
            <a:pPr marL="0" indent="0">
              <a:buNone/>
            </a:pPr>
            <a:r>
              <a:rPr lang="en-US" sz="3600" dirty="0"/>
              <a:t>  # of Donors</a:t>
            </a:r>
          </a:p>
        </p:txBody>
      </p:sp>
      <p:sp>
        <p:nvSpPr>
          <p:cNvPr id="5" name="TextBox 4"/>
          <p:cNvSpPr txBox="1"/>
          <p:nvPr/>
        </p:nvSpPr>
        <p:spPr>
          <a:xfrm>
            <a:off x="3048000" y="2895600"/>
            <a:ext cx="571500" cy="1107996"/>
          </a:xfrm>
          <a:prstGeom prst="rect">
            <a:avLst/>
          </a:prstGeom>
          <a:noFill/>
        </p:spPr>
        <p:txBody>
          <a:bodyPr wrap="square" rtlCol="0">
            <a:spAutoFit/>
          </a:bodyPr>
          <a:lstStyle/>
          <a:p>
            <a:endParaRPr lang="en-US" dirty="0"/>
          </a:p>
          <a:p>
            <a:r>
              <a:rPr lang="en-US" sz="4800" dirty="0"/>
              <a:t>=</a:t>
            </a:r>
          </a:p>
        </p:txBody>
      </p:sp>
      <p:sp>
        <p:nvSpPr>
          <p:cNvPr id="6" name="Content Placeholder 2"/>
          <p:cNvSpPr txBox="1">
            <a:spLocks/>
          </p:cNvSpPr>
          <p:nvPr/>
        </p:nvSpPr>
        <p:spPr>
          <a:xfrm>
            <a:off x="3647472" y="1676400"/>
            <a:ext cx="5267928" cy="2327196"/>
          </a:xfrm>
          <a:prstGeom prst="rect">
            <a:avLst/>
          </a:prstGeom>
        </p:spPr>
        <p:txBody>
          <a:bodyPr vert="horz">
            <a:normAutofit/>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0" indent="0">
              <a:buFont typeface="Wingdings 2"/>
              <a:buNone/>
            </a:pPr>
            <a:endParaRPr lang="en-US" dirty="0"/>
          </a:p>
          <a:p>
            <a:pPr marL="0" indent="0">
              <a:buFont typeface="Wingdings 2"/>
              <a:buNone/>
            </a:pPr>
            <a:endParaRPr lang="en-US" dirty="0"/>
          </a:p>
          <a:p>
            <a:pPr marL="0" indent="0">
              <a:buFont typeface="Wingdings 2"/>
              <a:buNone/>
            </a:pPr>
            <a:endParaRPr lang="en-US" dirty="0"/>
          </a:p>
          <a:p>
            <a:pPr marL="0" indent="0">
              <a:buFont typeface="Wingdings 2"/>
              <a:buNone/>
            </a:pPr>
            <a:r>
              <a:rPr lang="en-US" sz="3600" u="sng" dirty="0"/>
              <a:t>Average Donation by Donor</a:t>
            </a:r>
            <a:endParaRPr lang="en-US" sz="3600" dirty="0"/>
          </a:p>
        </p:txBody>
      </p:sp>
      <p:sp>
        <p:nvSpPr>
          <p:cNvPr id="7" name="TextBox 6"/>
          <p:cNvSpPr txBox="1"/>
          <p:nvPr/>
        </p:nvSpPr>
        <p:spPr>
          <a:xfrm>
            <a:off x="304800" y="5486400"/>
            <a:ext cx="3028950" cy="1200329"/>
          </a:xfrm>
          <a:prstGeom prst="rect">
            <a:avLst/>
          </a:prstGeom>
          <a:noFill/>
        </p:spPr>
        <p:txBody>
          <a:bodyPr wrap="square" rtlCol="0">
            <a:spAutoFit/>
          </a:bodyPr>
          <a:lstStyle/>
          <a:p>
            <a:pPr algn="ctr"/>
            <a:r>
              <a:rPr lang="en-US" b="1" i="1" dirty="0">
                <a:solidFill>
                  <a:srgbClr val="00B050"/>
                </a:solidFill>
              </a:rPr>
              <a:t>Create a metric by location, by service, by date</a:t>
            </a:r>
          </a:p>
          <a:p>
            <a:pPr algn="ctr"/>
            <a:r>
              <a:rPr lang="en-US" b="1" i="1" dirty="0">
                <a:solidFill>
                  <a:srgbClr val="00B050"/>
                </a:solidFill>
              </a:rPr>
              <a:t>     “YEAR over YEAR over YEAR”</a:t>
            </a:r>
          </a:p>
        </p:txBody>
      </p:sp>
      <p:pic>
        <p:nvPicPr>
          <p:cNvPr id="8" name="Picture 2" descr="C:\Users\rebecca\AppData\Local\Microsoft\Windows\Temporary Internet Files\Content.IE5\40KIT9HI\fist-of-money[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3733800"/>
            <a:ext cx="1905180" cy="2854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39794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RED FLAG - Donor Development </a:t>
            </a:r>
          </a:p>
        </p:txBody>
      </p:sp>
      <p:pic>
        <p:nvPicPr>
          <p:cNvPr id="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2133600" y="2057400"/>
            <a:ext cx="4914900" cy="3276600"/>
          </a:xfrm>
        </p:spPr>
      </p:pic>
      <p:pic>
        <p:nvPicPr>
          <p:cNvPr id="5" name="Picture 4"/>
          <p:cNvPicPr>
            <a:picLocks noChangeAspect="1"/>
          </p:cNvPicPr>
          <p:nvPr/>
        </p:nvPicPr>
        <p:blipFill>
          <a:blip r:embed="rId4"/>
          <a:stretch>
            <a:fillRect/>
          </a:stretch>
        </p:blipFill>
        <p:spPr>
          <a:xfrm>
            <a:off x="3067050" y="5592762"/>
            <a:ext cx="3048000" cy="762000"/>
          </a:xfrm>
          <a:prstGeom prst="rect">
            <a:avLst/>
          </a:prstGeom>
        </p:spPr>
      </p:pic>
    </p:spTree>
    <p:extLst>
      <p:ext uri="{BB962C8B-B14F-4D97-AF65-F5344CB8AC3E}">
        <p14:creationId xmlns:p14="http://schemas.microsoft.com/office/powerpoint/2010/main" val="34334679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b="1" dirty="0">
                <a:solidFill>
                  <a:schemeClr val="accent4">
                    <a:lumMod val="75000"/>
                  </a:schemeClr>
                </a:solidFill>
              </a:rPr>
              <a:t>Operating Metric #2</a:t>
            </a:r>
            <a:br>
              <a:rPr lang="en-US" sz="4400" b="1" dirty="0">
                <a:solidFill>
                  <a:schemeClr val="accent4">
                    <a:lumMod val="75000"/>
                  </a:schemeClr>
                </a:solidFill>
              </a:rPr>
            </a:br>
            <a:r>
              <a:rPr lang="en-US" b="1" dirty="0">
                <a:solidFill>
                  <a:schemeClr val="accent6">
                    <a:lumMod val="75000"/>
                  </a:schemeClr>
                </a:solidFill>
              </a:rPr>
              <a:t>Effective Fundraising Efforts</a:t>
            </a:r>
          </a:p>
        </p:txBody>
      </p:sp>
      <p:sp>
        <p:nvSpPr>
          <p:cNvPr id="3" name="Content Placeholder 2"/>
          <p:cNvSpPr>
            <a:spLocks noGrp="1"/>
          </p:cNvSpPr>
          <p:nvPr>
            <p:ph sz="quarter" idx="1"/>
          </p:nvPr>
        </p:nvSpPr>
        <p:spPr>
          <a:xfrm>
            <a:off x="457200" y="1600201"/>
            <a:ext cx="2514600" cy="4329386"/>
          </a:xfrm>
        </p:spPr>
        <p:txBody>
          <a:bodyPr>
            <a:normAutofit/>
          </a:bodyPr>
          <a:lstStyle/>
          <a:p>
            <a:pPr marL="0" indent="0">
              <a:buNone/>
            </a:pPr>
            <a:endParaRPr lang="en-US" dirty="0"/>
          </a:p>
          <a:p>
            <a:pPr marL="0" indent="0">
              <a:buNone/>
            </a:pPr>
            <a:endParaRPr lang="en-US" dirty="0"/>
          </a:p>
          <a:p>
            <a:pPr marL="0" indent="0" algn="ctr">
              <a:buNone/>
            </a:pPr>
            <a:r>
              <a:rPr lang="en-US" sz="3600" dirty="0"/>
              <a:t>Total</a:t>
            </a:r>
          </a:p>
          <a:p>
            <a:pPr marL="0" indent="0">
              <a:buNone/>
            </a:pPr>
            <a:r>
              <a:rPr lang="en-US" sz="3600" u="sng" dirty="0"/>
              <a:t>Contributions</a:t>
            </a:r>
            <a:endParaRPr lang="en-US" sz="3600" dirty="0"/>
          </a:p>
          <a:p>
            <a:pPr marL="0" indent="0" algn="ctr">
              <a:buNone/>
            </a:pPr>
            <a:r>
              <a:rPr lang="en-US" sz="3600" dirty="0"/>
              <a:t>Fundraising </a:t>
            </a:r>
          </a:p>
          <a:p>
            <a:pPr marL="0" indent="0" algn="ctr">
              <a:buNone/>
            </a:pPr>
            <a:r>
              <a:rPr lang="en-US" sz="3600" dirty="0"/>
              <a:t>Expenses </a:t>
            </a:r>
          </a:p>
        </p:txBody>
      </p:sp>
      <p:sp>
        <p:nvSpPr>
          <p:cNvPr id="5" name="TextBox 4"/>
          <p:cNvSpPr txBox="1"/>
          <p:nvPr/>
        </p:nvSpPr>
        <p:spPr>
          <a:xfrm>
            <a:off x="3048000" y="2895600"/>
            <a:ext cx="571500" cy="1107996"/>
          </a:xfrm>
          <a:prstGeom prst="rect">
            <a:avLst/>
          </a:prstGeom>
          <a:noFill/>
        </p:spPr>
        <p:txBody>
          <a:bodyPr wrap="square" rtlCol="0">
            <a:spAutoFit/>
          </a:bodyPr>
          <a:lstStyle/>
          <a:p>
            <a:endParaRPr lang="en-US" dirty="0"/>
          </a:p>
          <a:p>
            <a:r>
              <a:rPr lang="en-US" sz="4800" dirty="0"/>
              <a:t>=</a:t>
            </a:r>
          </a:p>
        </p:txBody>
      </p:sp>
      <p:sp>
        <p:nvSpPr>
          <p:cNvPr id="6" name="Content Placeholder 2"/>
          <p:cNvSpPr txBox="1">
            <a:spLocks/>
          </p:cNvSpPr>
          <p:nvPr/>
        </p:nvSpPr>
        <p:spPr>
          <a:xfrm>
            <a:off x="3647472" y="1676400"/>
            <a:ext cx="5267928" cy="2327196"/>
          </a:xfrm>
          <a:prstGeom prst="rect">
            <a:avLst/>
          </a:prstGeom>
        </p:spPr>
        <p:txBody>
          <a:bodyPr vert="horz">
            <a:normAutofit/>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0" indent="0">
              <a:buFont typeface="Wingdings 2"/>
              <a:buNone/>
            </a:pPr>
            <a:endParaRPr lang="en-US" dirty="0"/>
          </a:p>
          <a:p>
            <a:pPr marL="0" indent="0">
              <a:buFont typeface="Wingdings 2"/>
              <a:buNone/>
            </a:pPr>
            <a:endParaRPr lang="en-US" dirty="0"/>
          </a:p>
          <a:p>
            <a:pPr marL="0" indent="0">
              <a:buFont typeface="Wingdings 2"/>
              <a:buNone/>
            </a:pPr>
            <a:endParaRPr lang="en-US" dirty="0"/>
          </a:p>
          <a:p>
            <a:pPr marL="0" indent="0">
              <a:buFont typeface="Wingdings 2"/>
              <a:buNone/>
            </a:pPr>
            <a:r>
              <a:rPr lang="en-US" sz="3600" dirty="0"/>
              <a:t>Cost of raising $1 of donation</a:t>
            </a:r>
          </a:p>
        </p:txBody>
      </p:sp>
      <p:sp>
        <p:nvSpPr>
          <p:cNvPr id="7" name="TextBox 6"/>
          <p:cNvSpPr txBox="1"/>
          <p:nvPr/>
        </p:nvSpPr>
        <p:spPr>
          <a:xfrm>
            <a:off x="304800" y="5791200"/>
            <a:ext cx="4038600" cy="584775"/>
          </a:xfrm>
          <a:prstGeom prst="rect">
            <a:avLst/>
          </a:prstGeom>
          <a:noFill/>
        </p:spPr>
        <p:txBody>
          <a:bodyPr wrap="square" rtlCol="0">
            <a:spAutoFit/>
          </a:bodyPr>
          <a:lstStyle/>
          <a:p>
            <a:pPr algn="ctr"/>
            <a:r>
              <a:rPr lang="en-US" sz="1600" b="1" i="1" dirty="0">
                <a:solidFill>
                  <a:srgbClr val="00B050"/>
                </a:solidFill>
              </a:rPr>
              <a:t>Create a metric by fundraising event</a:t>
            </a:r>
          </a:p>
          <a:p>
            <a:pPr algn="ctr"/>
            <a:r>
              <a:rPr lang="en-US" sz="1600" b="1" i="1" dirty="0">
                <a:solidFill>
                  <a:srgbClr val="00B050"/>
                </a:solidFill>
              </a:rPr>
              <a:t>     “YEAR over YEAR over YEAR”</a:t>
            </a:r>
          </a:p>
        </p:txBody>
      </p:sp>
      <p:pic>
        <p:nvPicPr>
          <p:cNvPr id="3075" name="Picture 3" descr="C:\Users\rebecca\AppData\Local\Microsoft\Windows\Temporary Internet Files\Content.IE5\Y1WT3VQU\JohnyB_00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60139" y="3886200"/>
            <a:ext cx="2042594" cy="26453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53650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RED FLAG – Ineffective Fundraising</a:t>
            </a:r>
          </a:p>
        </p:txBody>
      </p:sp>
      <p:pic>
        <p:nvPicPr>
          <p:cNvPr id="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2133600" y="2057400"/>
            <a:ext cx="4914900" cy="3276600"/>
          </a:xfrm>
        </p:spPr>
      </p:pic>
      <p:pic>
        <p:nvPicPr>
          <p:cNvPr id="5" name="Picture 4"/>
          <p:cNvPicPr>
            <a:picLocks noChangeAspect="1"/>
          </p:cNvPicPr>
          <p:nvPr/>
        </p:nvPicPr>
        <p:blipFill>
          <a:blip r:embed="rId4"/>
          <a:stretch>
            <a:fillRect/>
          </a:stretch>
        </p:blipFill>
        <p:spPr>
          <a:xfrm>
            <a:off x="3067050" y="5592762"/>
            <a:ext cx="3048000" cy="762000"/>
          </a:xfrm>
          <a:prstGeom prst="rect">
            <a:avLst/>
          </a:prstGeom>
        </p:spPr>
      </p:pic>
    </p:spTree>
    <p:extLst>
      <p:ext uri="{BB962C8B-B14F-4D97-AF65-F5344CB8AC3E}">
        <p14:creationId xmlns:p14="http://schemas.microsoft.com/office/powerpoint/2010/main" val="37746628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b="1" dirty="0">
                <a:solidFill>
                  <a:schemeClr val="accent4">
                    <a:lumMod val="75000"/>
                  </a:schemeClr>
                </a:solidFill>
              </a:rPr>
              <a:t>Operating Metric #3</a:t>
            </a:r>
            <a:br>
              <a:rPr lang="en-US" sz="4400" b="1" dirty="0">
                <a:solidFill>
                  <a:schemeClr val="accent4">
                    <a:lumMod val="75000"/>
                  </a:schemeClr>
                </a:solidFill>
              </a:rPr>
            </a:br>
            <a:r>
              <a:rPr lang="en-US" b="1" dirty="0">
                <a:solidFill>
                  <a:srgbClr val="FF0000"/>
                </a:solidFill>
              </a:rPr>
              <a:t>Effective Use of Resources</a:t>
            </a:r>
          </a:p>
        </p:txBody>
      </p:sp>
      <p:sp>
        <p:nvSpPr>
          <p:cNvPr id="5" name="TextBox 4"/>
          <p:cNvSpPr txBox="1"/>
          <p:nvPr/>
        </p:nvSpPr>
        <p:spPr>
          <a:xfrm>
            <a:off x="3109245" y="1295400"/>
            <a:ext cx="285750" cy="923330"/>
          </a:xfrm>
          <a:prstGeom prst="rect">
            <a:avLst/>
          </a:prstGeom>
          <a:noFill/>
        </p:spPr>
        <p:txBody>
          <a:bodyPr wrap="square" rtlCol="0">
            <a:spAutoFit/>
          </a:bodyPr>
          <a:lstStyle/>
          <a:p>
            <a:endParaRPr lang="en-US" dirty="0"/>
          </a:p>
          <a:p>
            <a:endParaRPr lang="en-US" sz="3600" dirty="0"/>
          </a:p>
        </p:txBody>
      </p:sp>
      <p:sp>
        <p:nvSpPr>
          <p:cNvPr id="7" name="TextBox 6"/>
          <p:cNvSpPr txBox="1"/>
          <p:nvPr/>
        </p:nvSpPr>
        <p:spPr>
          <a:xfrm>
            <a:off x="762000" y="1600200"/>
            <a:ext cx="7391400" cy="4031873"/>
          </a:xfrm>
          <a:prstGeom prst="rect">
            <a:avLst/>
          </a:prstGeom>
          <a:noFill/>
        </p:spPr>
        <p:txBody>
          <a:bodyPr wrap="square" rtlCol="0">
            <a:spAutoFit/>
          </a:bodyPr>
          <a:lstStyle/>
          <a:p>
            <a:r>
              <a:rPr lang="en-US" sz="3200" dirty="0"/>
              <a:t>1. Program Services = Church Activities (evangelism, worship, education, missions, </a:t>
            </a:r>
            <a:r>
              <a:rPr lang="en-US" sz="3200" dirty="0" err="1"/>
              <a:t>etc</a:t>
            </a:r>
            <a:r>
              <a:rPr lang="en-US" sz="3200" dirty="0"/>
              <a:t>)</a:t>
            </a:r>
          </a:p>
          <a:p>
            <a:r>
              <a:rPr lang="en-US" sz="3200" dirty="0"/>
              <a:t>2. Member Development = Orientation, training</a:t>
            </a:r>
          </a:p>
          <a:p>
            <a:r>
              <a:rPr lang="en-US" sz="3200" dirty="0"/>
              <a:t>3. Support Services = General and Admin (accounting, human resources, </a:t>
            </a:r>
            <a:r>
              <a:rPr lang="en-US" sz="3200" dirty="0" err="1"/>
              <a:t>etc</a:t>
            </a:r>
            <a:r>
              <a:rPr lang="en-US" sz="3200" dirty="0"/>
              <a:t>)</a:t>
            </a:r>
          </a:p>
          <a:p>
            <a:r>
              <a:rPr lang="en-US" sz="3200" dirty="0"/>
              <a:t>4. Fundraising Activities = Direct and indirect costs used to raise funds</a:t>
            </a:r>
          </a:p>
        </p:txBody>
      </p:sp>
    </p:spTree>
    <p:extLst>
      <p:ext uri="{BB962C8B-B14F-4D97-AF65-F5344CB8AC3E}">
        <p14:creationId xmlns:p14="http://schemas.microsoft.com/office/powerpoint/2010/main" val="12954720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b="1" dirty="0">
                <a:solidFill>
                  <a:schemeClr val="accent4">
                    <a:lumMod val="75000"/>
                  </a:schemeClr>
                </a:solidFill>
              </a:rPr>
              <a:t>Operating Metric #3</a:t>
            </a:r>
            <a:br>
              <a:rPr lang="en-US" sz="4400" b="1" dirty="0">
                <a:solidFill>
                  <a:schemeClr val="accent4">
                    <a:lumMod val="75000"/>
                  </a:schemeClr>
                </a:solidFill>
              </a:rPr>
            </a:br>
            <a:r>
              <a:rPr lang="en-US" b="1" dirty="0">
                <a:solidFill>
                  <a:srgbClr val="FF0000"/>
                </a:solidFill>
              </a:rPr>
              <a:t>    Budget Analysis</a:t>
            </a:r>
          </a:p>
        </p:txBody>
      </p:sp>
      <p:sp>
        <p:nvSpPr>
          <p:cNvPr id="5" name="TextBox 4"/>
          <p:cNvSpPr txBox="1"/>
          <p:nvPr/>
        </p:nvSpPr>
        <p:spPr>
          <a:xfrm>
            <a:off x="3109245" y="1295400"/>
            <a:ext cx="285750" cy="923330"/>
          </a:xfrm>
          <a:prstGeom prst="rect">
            <a:avLst/>
          </a:prstGeom>
          <a:noFill/>
        </p:spPr>
        <p:txBody>
          <a:bodyPr wrap="square" rtlCol="0">
            <a:spAutoFit/>
          </a:bodyPr>
          <a:lstStyle/>
          <a:p>
            <a:endParaRPr lang="en-US" dirty="0"/>
          </a:p>
          <a:p>
            <a:endParaRPr lang="en-US" sz="3600" dirty="0"/>
          </a:p>
        </p:txBody>
      </p:sp>
      <p:sp>
        <p:nvSpPr>
          <p:cNvPr id="7" name="TextBox 6"/>
          <p:cNvSpPr txBox="1"/>
          <p:nvPr/>
        </p:nvSpPr>
        <p:spPr>
          <a:xfrm>
            <a:off x="762000" y="1600200"/>
            <a:ext cx="7391400" cy="3785652"/>
          </a:xfrm>
          <a:prstGeom prst="rect">
            <a:avLst/>
          </a:prstGeom>
          <a:noFill/>
        </p:spPr>
        <p:txBody>
          <a:bodyPr wrap="square" rtlCol="0">
            <a:spAutoFit/>
          </a:bodyPr>
          <a:lstStyle/>
          <a:p>
            <a:r>
              <a:rPr lang="en-US" sz="2400" dirty="0"/>
              <a:t>Program Services: </a:t>
            </a:r>
          </a:p>
          <a:p>
            <a:r>
              <a:rPr lang="en-US" sz="2400" dirty="0"/>
              <a:t>    Evangelism                   $150,000</a:t>
            </a:r>
          </a:p>
          <a:p>
            <a:r>
              <a:rPr lang="en-US" sz="2400" dirty="0"/>
              <a:t>    Worship                          100,000</a:t>
            </a:r>
          </a:p>
          <a:p>
            <a:r>
              <a:rPr lang="en-US" sz="2400" dirty="0"/>
              <a:t>    Education                       100,000</a:t>
            </a:r>
          </a:p>
          <a:p>
            <a:r>
              <a:rPr lang="en-US" sz="2400" dirty="0"/>
              <a:t>    Missions and outreach    </a:t>
            </a:r>
            <a:r>
              <a:rPr lang="en-US" sz="2400" u="sng" dirty="0"/>
              <a:t>300,000</a:t>
            </a:r>
          </a:p>
          <a:p>
            <a:r>
              <a:rPr lang="en-US" sz="2400" dirty="0"/>
              <a:t>                                            650,000  (65%)</a:t>
            </a:r>
          </a:p>
          <a:p>
            <a:r>
              <a:rPr lang="en-US" sz="2400" dirty="0"/>
              <a:t>Member development         75,000   (7.5%)</a:t>
            </a:r>
          </a:p>
          <a:p>
            <a:r>
              <a:rPr lang="en-US" sz="2400" dirty="0"/>
              <a:t>General and admin.            200,000  (20%)</a:t>
            </a:r>
          </a:p>
          <a:p>
            <a:r>
              <a:rPr lang="en-US" sz="2400" dirty="0"/>
              <a:t>Fundraising costs           </a:t>
            </a:r>
            <a:r>
              <a:rPr lang="en-US" sz="2400" u="sng" dirty="0"/>
              <a:t>       75,000</a:t>
            </a:r>
            <a:r>
              <a:rPr lang="en-US" sz="2400" dirty="0"/>
              <a:t>   (7.5)</a:t>
            </a:r>
          </a:p>
          <a:p>
            <a:r>
              <a:rPr lang="en-US" sz="2400" dirty="0"/>
              <a:t>Budgeted expenses        </a:t>
            </a:r>
            <a:r>
              <a:rPr lang="en-US" sz="2400" u="sng" dirty="0"/>
              <a:t>$1,000,000 </a:t>
            </a:r>
            <a:r>
              <a:rPr lang="en-US" sz="2400" dirty="0"/>
              <a:t> (100%)</a:t>
            </a:r>
          </a:p>
        </p:txBody>
      </p:sp>
    </p:spTree>
    <p:extLst>
      <p:ext uri="{BB962C8B-B14F-4D97-AF65-F5344CB8AC3E}">
        <p14:creationId xmlns:p14="http://schemas.microsoft.com/office/powerpoint/2010/main" val="38297885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FF0000"/>
                </a:solidFill>
              </a:rPr>
              <a:t>RED FLAG – Expense allocations</a:t>
            </a:r>
          </a:p>
        </p:txBody>
      </p:sp>
      <p:pic>
        <p:nvPicPr>
          <p:cNvPr id="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2133600" y="2057400"/>
            <a:ext cx="4914900" cy="3276600"/>
          </a:xfrm>
        </p:spPr>
      </p:pic>
      <p:pic>
        <p:nvPicPr>
          <p:cNvPr id="5" name="Picture 4"/>
          <p:cNvPicPr>
            <a:picLocks noChangeAspect="1"/>
          </p:cNvPicPr>
          <p:nvPr/>
        </p:nvPicPr>
        <p:blipFill>
          <a:blip r:embed="rId4"/>
          <a:stretch>
            <a:fillRect/>
          </a:stretch>
        </p:blipFill>
        <p:spPr>
          <a:xfrm>
            <a:off x="3067050" y="5592762"/>
            <a:ext cx="3048000" cy="762000"/>
          </a:xfrm>
          <a:prstGeom prst="rect">
            <a:avLst/>
          </a:prstGeom>
        </p:spPr>
      </p:pic>
    </p:spTree>
    <p:extLst>
      <p:ext uri="{BB962C8B-B14F-4D97-AF65-F5344CB8AC3E}">
        <p14:creationId xmlns:p14="http://schemas.microsoft.com/office/powerpoint/2010/main" val="37746628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b="1" dirty="0">
                <a:solidFill>
                  <a:schemeClr val="accent4">
                    <a:lumMod val="75000"/>
                  </a:schemeClr>
                </a:solidFill>
              </a:rPr>
              <a:t>Operating Metric #4</a:t>
            </a:r>
            <a:br>
              <a:rPr lang="en-US" sz="4400" b="1" dirty="0">
                <a:solidFill>
                  <a:schemeClr val="accent4">
                    <a:lumMod val="75000"/>
                  </a:schemeClr>
                </a:solidFill>
              </a:rPr>
            </a:br>
            <a:r>
              <a:rPr lang="en-US" b="1" dirty="0">
                <a:solidFill>
                  <a:schemeClr val="accent1">
                    <a:lumMod val="75000"/>
                  </a:schemeClr>
                </a:solidFill>
              </a:rPr>
              <a:t>Effective Personnel Resources</a:t>
            </a:r>
          </a:p>
        </p:txBody>
      </p:sp>
      <p:sp>
        <p:nvSpPr>
          <p:cNvPr id="3" name="Content Placeholder 2"/>
          <p:cNvSpPr>
            <a:spLocks noGrp="1"/>
          </p:cNvSpPr>
          <p:nvPr>
            <p:ph sz="quarter" idx="1"/>
          </p:nvPr>
        </p:nvSpPr>
        <p:spPr>
          <a:xfrm>
            <a:off x="457200" y="1600200"/>
            <a:ext cx="2667000" cy="4724399"/>
          </a:xfrm>
        </p:spPr>
        <p:txBody>
          <a:bodyPr>
            <a:normAutofit fontScale="92500"/>
          </a:bodyPr>
          <a:lstStyle/>
          <a:p>
            <a:pPr marL="0" indent="0" algn="ctr">
              <a:buNone/>
            </a:pPr>
            <a:r>
              <a:rPr lang="en-US" sz="3600" dirty="0"/>
              <a:t>Total</a:t>
            </a:r>
          </a:p>
          <a:p>
            <a:pPr marL="0" indent="0">
              <a:buNone/>
            </a:pPr>
            <a:r>
              <a:rPr lang="en-US" sz="3600" u="sng" dirty="0"/>
              <a:t>Compensation</a:t>
            </a:r>
            <a:endParaRPr lang="en-US" sz="3600" dirty="0"/>
          </a:p>
          <a:p>
            <a:pPr marL="0" indent="0" algn="ctr">
              <a:buNone/>
            </a:pPr>
            <a:r>
              <a:rPr lang="en-US" sz="3600" dirty="0"/>
              <a:t>  Total Expenses</a:t>
            </a:r>
          </a:p>
          <a:p>
            <a:pPr marL="0" indent="0" algn="ctr">
              <a:buNone/>
            </a:pPr>
            <a:endParaRPr lang="en-US" sz="3600" dirty="0"/>
          </a:p>
          <a:p>
            <a:pPr marL="0" indent="0" algn="ctr">
              <a:buNone/>
            </a:pPr>
            <a:endParaRPr lang="en-US" sz="3600" dirty="0"/>
          </a:p>
          <a:p>
            <a:pPr marL="0" indent="0" algn="ctr">
              <a:buNone/>
            </a:pPr>
            <a:r>
              <a:rPr lang="en-US" sz="3600" dirty="0"/>
              <a:t>Total </a:t>
            </a:r>
            <a:r>
              <a:rPr lang="en-US" sz="3600" u="sng" dirty="0"/>
              <a:t>Compensation</a:t>
            </a:r>
          </a:p>
          <a:p>
            <a:pPr marL="0" indent="0" algn="ctr">
              <a:buNone/>
            </a:pPr>
            <a:r>
              <a:rPr lang="en-US" sz="3600" dirty="0"/>
              <a:t># of FTE</a:t>
            </a:r>
          </a:p>
        </p:txBody>
      </p:sp>
      <p:sp>
        <p:nvSpPr>
          <p:cNvPr id="5" name="TextBox 4"/>
          <p:cNvSpPr txBox="1"/>
          <p:nvPr/>
        </p:nvSpPr>
        <p:spPr>
          <a:xfrm>
            <a:off x="3200400" y="2133600"/>
            <a:ext cx="571500" cy="1107996"/>
          </a:xfrm>
          <a:prstGeom prst="rect">
            <a:avLst/>
          </a:prstGeom>
          <a:noFill/>
        </p:spPr>
        <p:txBody>
          <a:bodyPr wrap="square" rtlCol="0">
            <a:spAutoFit/>
          </a:bodyPr>
          <a:lstStyle/>
          <a:p>
            <a:endParaRPr lang="en-US" dirty="0"/>
          </a:p>
          <a:p>
            <a:r>
              <a:rPr lang="en-US" sz="4800" dirty="0"/>
              <a:t>=</a:t>
            </a:r>
          </a:p>
        </p:txBody>
      </p:sp>
      <p:sp>
        <p:nvSpPr>
          <p:cNvPr id="6" name="Content Placeholder 2"/>
          <p:cNvSpPr txBox="1">
            <a:spLocks/>
          </p:cNvSpPr>
          <p:nvPr/>
        </p:nvSpPr>
        <p:spPr>
          <a:xfrm>
            <a:off x="3845447" y="1676400"/>
            <a:ext cx="4648200" cy="4648200"/>
          </a:xfrm>
          <a:prstGeom prst="rect">
            <a:avLst/>
          </a:prstGeom>
        </p:spPr>
        <p:txBody>
          <a:bodyPr vert="horz">
            <a:normAutofit lnSpcReduction="10000"/>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0" indent="0" algn="ctr">
              <a:buNone/>
            </a:pPr>
            <a:endParaRPr lang="en-US" sz="3600" dirty="0"/>
          </a:p>
          <a:p>
            <a:pPr marL="0" indent="0" algn="ctr">
              <a:buNone/>
            </a:pPr>
            <a:r>
              <a:rPr lang="en-US" sz="3600" dirty="0"/>
              <a:t>% of Budget invested in personnel</a:t>
            </a:r>
          </a:p>
          <a:p>
            <a:pPr marL="0" indent="0" algn="ctr">
              <a:buFont typeface="Wingdings 2"/>
              <a:buNone/>
            </a:pPr>
            <a:endParaRPr lang="en-US" sz="3600" dirty="0"/>
          </a:p>
          <a:p>
            <a:pPr marL="0" indent="0" algn="ctr">
              <a:buFont typeface="Wingdings 2"/>
              <a:buNone/>
            </a:pPr>
            <a:endParaRPr lang="en-US" sz="3600" dirty="0"/>
          </a:p>
          <a:p>
            <a:pPr marL="0" indent="0" algn="ctr">
              <a:buFont typeface="Wingdings 2"/>
              <a:buNone/>
            </a:pPr>
            <a:endParaRPr lang="en-US" sz="3600" dirty="0"/>
          </a:p>
          <a:p>
            <a:pPr marL="0" indent="0" algn="ctr">
              <a:buNone/>
            </a:pPr>
            <a:r>
              <a:rPr lang="en-US" sz="3600" dirty="0"/>
              <a:t>Average Employee </a:t>
            </a:r>
          </a:p>
          <a:p>
            <a:pPr marL="0" indent="0" algn="ctr">
              <a:buNone/>
            </a:pPr>
            <a:r>
              <a:rPr lang="en-US" sz="3600" dirty="0"/>
              <a:t>Compensation</a:t>
            </a:r>
          </a:p>
          <a:p>
            <a:pPr marL="0" indent="0" algn="ctr">
              <a:buFont typeface="Wingdings 2"/>
              <a:buNone/>
            </a:pPr>
            <a:endParaRPr lang="en-US" sz="3600" dirty="0"/>
          </a:p>
        </p:txBody>
      </p:sp>
      <p:pic>
        <p:nvPicPr>
          <p:cNvPr id="7" name="Picture 2" descr="C:\Users\rebecca\AppData\Local\Microsoft\Windows\Temporary Internet Files\Content.IE5\QIMG9N2D\MC900417334[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26150" y="3241596"/>
            <a:ext cx="1686794" cy="170772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3237294" y="4582731"/>
            <a:ext cx="571500" cy="1107996"/>
          </a:xfrm>
          <a:prstGeom prst="rect">
            <a:avLst/>
          </a:prstGeom>
          <a:noFill/>
        </p:spPr>
        <p:txBody>
          <a:bodyPr wrap="square" rtlCol="0">
            <a:spAutoFit/>
          </a:bodyPr>
          <a:lstStyle/>
          <a:p>
            <a:endParaRPr lang="en-US" dirty="0"/>
          </a:p>
          <a:p>
            <a:r>
              <a:rPr lang="en-US" sz="4800" dirty="0"/>
              <a:t>=</a:t>
            </a:r>
          </a:p>
        </p:txBody>
      </p:sp>
    </p:spTree>
    <p:extLst>
      <p:ext uri="{BB962C8B-B14F-4D97-AF65-F5344CB8AC3E}">
        <p14:creationId xmlns:p14="http://schemas.microsoft.com/office/powerpoint/2010/main" val="14432422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RED FLAG – Personnel Costs</a:t>
            </a:r>
          </a:p>
        </p:txBody>
      </p:sp>
      <p:pic>
        <p:nvPicPr>
          <p:cNvPr id="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2133600" y="2057400"/>
            <a:ext cx="4914900" cy="3276600"/>
          </a:xfrm>
        </p:spPr>
      </p:pic>
      <p:pic>
        <p:nvPicPr>
          <p:cNvPr id="5" name="Picture 4"/>
          <p:cNvPicPr>
            <a:picLocks noChangeAspect="1"/>
          </p:cNvPicPr>
          <p:nvPr/>
        </p:nvPicPr>
        <p:blipFill>
          <a:blip r:embed="rId4"/>
          <a:stretch>
            <a:fillRect/>
          </a:stretch>
        </p:blipFill>
        <p:spPr>
          <a:xfrm>
            <a:off x="3067050" y="5592762"/>
            <a:ext cx="3048000" cy="762000"/>
          </a:xfrm>
          <a:prstGeom prst="rect">
            <a:avLst/>
          </a:prstGeom>
        </p:spPr>
      </p:pic>
    </p:spTree>
    <p:extLst>
      <p:ext uri="{BB962C8B-B14F-4D97-AF65-F5344CB8AC3E}">
        <p14:creationId xmlns:p14="http://schemas.microsoft.com/office/powerpoint/2010/main" val="37746628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b="1" dirty="0">
                <a:solidFill>
                  <a:schemeClr val="accent4">
                    <a:lumMod val="75000"/>
                  </a:schemeClr>
                </a:solidFill>
              </a:rPr>
              <a:t>Operating Metric #5</a:t>
            </a:r>
            <a:br>
              <a:rPr lang="en-US" sz="4400" b="1" dirty="0">
                <a:solidFill>
                  <a:schemeClr val="accent4">
                    <a:lumMod val="75000"/>
                  </a:schemeClr>
                </a:solidFill>
              </a:rPr>
            </a:br>
            <a:r>
              <a:rPr lang="en-US" b="1" dirty="0">
                <a:solidFill>
                  <a:schemeClr val="bg1">
                    <a:lumMod val="50000"/>
                  </a:schemeClr>
                </a:solidFill>
              </a:rPr>
              <a:t>Effective Facility Management</a:t>
            </a:r>
            <a:endParaRPr lang="en-US" dirty="0">
              <a:solidFill>
                <a:schemeClr val="bg1">
                  <a:lumMod val="50000"/>
                </a:schemeClr>
              </a:solidFill>
            </a:endParaRPr>
          </a:p>
        </p:txBody>
      </p:sp>
      <p:sp>
        <p:nvSpPr>
          <p:cNvPr id="3" name="Content Placeholder 2"/>
          <p:cNvSpPr>
            <a:spLocks noGrp="1"/>
          </p:cNvSpPr>
          <p:nvPr>
            <p:ph sz="quarter" idx="1"/>
          </p:nvPr>
        </p:nvSpPr>
        <p:spPr>
          <a:xfrm>
            <a:off x="457201" y="1600201"/>
            <a:ext cx="3200399" cy="4329386"/>
          </a:xfrm>
        </p:spPr>
        <p:txBody>
          <a:bodyPr/>
          <a:lstStyle/>
          <a:p>
            <a:pPr marL="0" indent="0" algn="ctr">
              <a:buNone/>
            </a:pPr>
            <a:r>
              <a:rPr lang="en-US" u="sng" dirty="0"/>
              <a:t>Total Occupancy Costs</a:t>
            </a:r>
          </a:p>
          <a:p>
            <a:pPr marL="0" indent="0" algn="ctr">
              <a:buNone/>
            </a:pPr>
            <a:r>
              <a:rPr lang="en-US" dirty="0"/>
              <a:t>Total Expenses</a:t>
            </a:r>
          </a:p>
          <a:p>
            <a:pPr marL="0" indent="0" algn="ctr">
              <a:buNone/>
            </a:pPr>
            <a:endParaRPr lang="en-US" dirty="0"/>
          </a:p>
          <a:p>
            <a:pPr marL="0" indent="0" algn="ctr">
              <a:buNone/>
            </a:pPr>
            <a:r>
              <a:rPr lang="en-US" u="sng" dirty="0"/>
              <a:t>Total Occupancy Costs</a:t>
            </a:r>
          </a:p>
          <a:p>
            <a:pPr marL="0" indent="0" algn="ctr">
              <a:buNone/>
            </a:pPr>
            <a:r>
              <a:rPr lang="en-US" dirty="0"/>
              <a:t>Square Feet</a:t>
            </a:r>
          </a:p>
          <a:p>
            <a:pPr marL="0" indent="0" algn="ctr">
              <a:buNone/>
            </a:pPr>
            <a:endParaRPr lang="en-US" dirty="0"/>
          </a:p>
          <a:p>
            <a:pPr marL="0" indent="0" algn="ctr">
              <a:buNone/>
            </a:pPr>
            <a:r>
              <a:rPr lang="en-US" u="sng" dirty="0"/>
              <a:t>Depreciation Expense</a:t>
            </a:r>
          </a:p>
          <a:p>
            <a:pPr marL="0" indent="0" algn="ctr">
              <a:buNone/>
            </a:pPr>
            <a:r>
              <a:rPr lang="en-US" dirty="0"/>
              <a:t>Total Expenses</a:t>
            </a:r>
          </a:p>
          <a:p>
            <a:pPr marL="0" indent="0" algn="ctr">
              <a:buNone/>
            </a:pPr>
            <a:endParaRPr lang="en-US" dirty="0"/>
          </a:p>
        </p:txBody>
      </p:sp>
      <p:sp>
        <p:nvSpPr>
          <p:cNvPr id="5" name="TextBox 4"/>
          <p:cNvSpPr txBox="1"/>
          <p:nvPr/>
        </p:nvSpPr>
        <p:spPr>
          <a:xfrm>
            <a:off x="3590925" y="1600200"/>
            <a:ext cx="285750" cy="923330"/>
          </a:xfrm>
          <a:prstGeom prst="rect">
            <a:avLst/>
          </a:prstGeom>
          <a:noFill/>
        </p:spPr>
        <p:txBody>
          <a:bodyPr wrap="square" rtlCol="0">
            <a:spAutoFit/>
          </a:bodyPr>
          <a:lstStyle/>
          <a:p>
            <a:endParaRPr lang="en-US" dirty="0"/>
          </a:p>
          <a:p>
            <a:r>
              <a:rPr lang="en-US" sz="3600" dirty="0"/>
              <a:t>=</a:t>
            </a:r>
          </a:p>
        </p:txBody>
      </p:sp>
      <p:sp>
        <p:nvSpPr>
          <p:cNvPr id="6" name="TextBox 5"/>
          <p:cNvSpPr txBox="1"/>
          <p:nvPr/>
        </p:nvSpPr>
        <p:spPr>
          <a:xfrm>
            <a:off x="3590925" y="2839998"/>
            <a:ext cx="285750" cy="923330"/>
          </a:xfrm>
          <a:prstGeom prst="rect">
            <a:avLst/>
          </a:prstGeom>
          <a:noFill/>
        </p:spPr>
        <p:txBody>
          <a:bodyPr wrap="square" rtlCol="0">
            <a:spAutoFit/>
          </a:bodyPr>
          <a:lstStyle/>
          <a:p>
            <a:endParaRPr lang="en-US" dirty="0"/>
          </a:p>
          <a:p>
            <a:r>
              <a:rPr lang="en-US" sz="3600" dirty="0"/>
              <a:t>=</a:t>
            </a:r>
          </a:p>
        </p:txBody>
      </p:sp>
      <p:sp>
        <p:nvSpPr>
          <p:cNvPr id="7" name="TextBox 6"/>
          <p:cNvSpPr txBox="1"/>
          <p:nvPr/>
        </p:nvSpPr>
        <p:spPr>
          <a:xfrm>
            <a:off x="3733800" y="4267200"/>
            <a:ext cx="285750" cy="923330"/>
          </a:xfrm>
          <a:prstGeom prst="rect">
            <a:avLst/>
          </a:prstGeom>
          <a:noFill/>
        </p:spPr>
        <p:txBody>
          <a:bodyPr wrap="square" rtlCol="0">
            <a:spAutoFit/>
          </a:bodyPr>
          <a:lstStyle/>
          <a:p>
            <a:endParaRPr lang="en-US" dirty="0"/>
          </a:p>
          <a:p>
            <a:r>
              <a:rPr lang="en-US" sz="3600" dirty="0"/>
              <a:t>=</a:t>
            </a:r>
          </a:p>
        </p:txBody>
      </p:sp>
      <p:sp>
        <p:nvSpPr>
          <p:cNvPr id="8" name="Content Placeholder 2"/>
          <p:cNvSpPr txBox="1">
            <a:spLocks/>
          </p:cNvSpPr>
          <p:nvPr/>
        </p:nvSpPr>
        <p:spPr>
          <a:xfrm>
            <a:off x="4419599" y="1597650"/>
            <a:ext cx="3200399" cy="4329386"/>
          </a:xfrm>
          <a:prstGeom prst="rect">
            <a:avLst/>
          </a:prstGeom>
        </p:spPr>
        <p:txBody>
          <a:bodyPr vert="horz">
            <a:normAutofit/>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0" indent="0" algn="ctr">
              <a:buFont typeface="Wingdings 2"/>
              <a:buNone/>
            </a:pPr>
            <a:r>
              <a:rPr lang="en-US" dirty="0"/>
              <a:t>%  of Operations to maintain bricks/mortar</a:t>
            </a:r>
          </a:p>
          <a:p>
            <a:pPr marL="0" indent="0" algn="ctr">
              <a:buFont typeface="Wingdings 2"/>
              <a:buNone/>
            </a:pPr>
            <a:endParaRPr lang="en-US" sz="2400" dirty="0"/>
          </a:p>
          <a:p>
            <a:pPr marL="0" indent="0" algn="ctr">
              <a:buFont typeface="Wingdings 2"/>
              <a:buNone/>
            </a:pPr>
            <a:endParaRPr lang="en-US" sz="800" u="sng" dirty="0"/>
          </a:p>
          <a:p>
            <a:pPr marL="0" indent="0" algn="ctr">
              <a:buFont typeface="Wingdings 2"/>
              <a:buNone/>
            </a:pPr>
            <a:r>
              <a:rPr lang="en-US" dirty="0"/>
              <a:t>Cost per Square Foot</a:t>
            </a:r>
          </a:p>
          <a:p>
            <a:pPr marL="0" indent="0" algn="ctr">
              <a:buFont typeface="Wingdings 2"/>
              <a:buNone/>
            </a:pPr>
            <a:endParaRPr lang="en-US" dirty="0"/>
          </a:p>
          <a:p>
            <a:pPr marL="0" indent="0" algn="ctr">
              <a:buFont typeface="Wingdings 2"/>
              <a:buNone/>
            </a:pPr>
            <a:endParaRPr lang="en-US" dirty="0"/>
          </a:p>
          <a:p>
            <a:pPr marL="0" indent="0" algn="ctr">
              <a:buFont typeface="Wingdings 2"/>
              <a:buNone/>
            </a:pPr>
            <a:r>
              <a:rPr lang="en-US" dirty="0"/>
              <a:t>% of Operations dedicated to wear/tear of property</a:t>
            </a:r>
          </a:p>
        </p:txBody>
      </p:sp>
    </p:spTree>
    <p:extLst>
      <p:ext uri="{BB962C8B-B14F-4D97-AF65-F5344CB8AC3E}">
        <p14:creationId xmlns:p14="http://schemas.microsoft.com/office/powerpoint/2010/main" val="35809123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RED FLAG – Facility Costs/Usage</a:t>
            </a:r>
          </a:p>
        </p:txBody>
      </p:sp>
      <p:pic>
        <p:nvPicPr>
          <p:cNvPr id="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2133600" y="2057400"/>
            <a:ext cx="4914900" cy="3276600"/>
          </a:xfrm>
        </p:spPr>
      </p:pic>
      <p:pic>
        <p:nvPicPr>
          <p:cNvPr id="5" name="Picture 4"/>
          <p:cNvPicPr>
            <a:picLocks noChangeAspect="1"/>
          </p:cNvPicPr>
          <p:nvPr/>
        </p:nvPicPr>
        <p:blipFill>
          <a:blip r:embed="rId4"/>
          <a:stretch>
            <a:fillRect/>
          </a:stretch>
        </p:blipFill>
        <p:spPr>
          <a:xfrm>
            <a:off x="3067050" y="5592762"/>
            <a:ext cx="3048000" cy="762000"/>
          </a:xfrm>
          <a:prstGeom prst="rect">
            <a:avLst/>
          </a:prstGeom>
        </p:spPr>
      </p:pic>
    </p:spTree>
    <p:extLst>
      <p:ext uri="{BB962C8B-B14F-4D97-AF65-F5344CB8AC3E}">
        <p14:creationId xmlns:p14="http://schemas.microsoft.com/office/powerpoint/2010/main" val="37746628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6220" y="122238"/>
            <a:ext cx="7772400" cy="1477962"/>
          </a:xfrm>
        </p:spPr>
        <p:txBody>
          <a:bodyPr>
            <a:normAutofit fontScale="90000"/>
          </a:bodyPr>
          <a:lstStyle/>
          <a:p>
            <a:r>
              <a:rPr lang="en-US" sz="4400" b="1" dirty="0">
                <a:solidFill>
                  <a:schemeClr val="accent4">
                    <a:lumMod val="75000"/>
                  </a:schemeClr>
                </a:solidFill>
              </a:rPr>
              <a:t>Operating Metric #6</a:t>
            </a:r>
            <a:br>
              <a:rPr lang="en-US" sz="4400" b="1" dirty="0">
                <a:solidFill>
                  <a:schemeClr val="accent4">
                    <a:lumMod val="75000"/>
                  </a:schemeClr>
                </a:solidFill>
              </a:rPr>
            </a:br>
            <a:r>
              <a:rPr lang="en-US" sz="3600" b="1" dirty="0">
                <a:solidFill>
                  <a:schemeClr val="accent6">
                    <a:lumMod val="75000"/>
                  </a:schemeClr>
                </a:solidFill>
              </a:rPr>
              <a:t>Resources to Pay Short-Term Operations</a:t>
            </a:r>
            <a:endParaRPr lang="en-US" sz="3600" dirty="0">
              <a:solidFill>
                <a:schemeClr val="accent6">
                  <a:lumMod val="75000"/>
                </a:schemeClr>
              </a:solidFill>
            </a:endParaRPr>
          </a:p>
        </p:txBody>
      </p:sp>
      <p:sp>
        <p:nvSpPr>
          <p:cNvPr id="3" name="Content Placeholder 2"/>
          <p:cNvSpPr>
            <a:spLocks noGrp="1"/>
          </p:cNvSpPr>
          <p:nvPr>
            <p:ph sz="quarter" idx="1"/>
          </p:nvPr>
        </p:nvSpPr>
        <p:spPr>
          <a:xfrm>
            <a:off x="457201" y="1600201"/>
            <a:ext cx="3200399" cy="4329386"/>
          </a:xfrm>
        </p:spPr>
        <p:txBody>
          <a:bodyPr/>
          <a:lstStyle/>
          <a:p>
            <a:pPr marL="0" indent="0" algn="ctr">
              <a:buNone/>
            </a:pPr>
            <a:endParaRPr lang="en-US" u="sng" dirty="0"/>
          </a:p>
          <a:p>
            <a:pPr marL="0" indent="0" algn="ctr">
              <a:buNone/>
            </a:pPr>
            <a:endParaRPr lang="en-US" u="sng" dirty="0"/>
          </a:p>
          <a:p>
            <a:pPr marL="0" indent="0" algn="ctr">
              <a:buNone/>
            </a:pPr>
            <a:r>
              <a:rPr lang="en-US" sz="2800" u="sng" dirty="0"/>
              <a:t>Unrestricted Cash</a:t>
            </a:r>
          </a:p>
          <a:p>
            <a:pPr marL="0" indent="0" algn="ctr">
              <a:buNone/>
            </a:pPr>
            <a:r>
              <a:rPr lang="en-US" sz="2800" dirty="0"/>
              <a:t>Annual Cash Disbursements</a:t>
            </a:r>
          </a:p>
          <a:p>
            <a:pPr marL="0" indent="0" algn="ctr">
              <a:buNone/>
            </a:pPr>
            <a:endParaRPr lang="en-US" dirty="0"/>
          </a:p>
          <a:p>
            <a:pPr marL="0" indent="0" algn="ctr">
              <a:buNone/>
            </a:pPr>
            <a:endParaRPr lang="en-US" dirty="0"/>
          </a:p>
        </p:txBody>
      </p:sp>
      <p:sp>
        <p:nvSpPr>
          <p:cNvPr id="6" name="TextBox 5"/>
          <p:cNvSpPr txBox="1"/>
          <p:nvPr/>
        </p:nvSpPr>
        <p:spPr>
          <a:xfrm>
            <a:off x="3590925" y="2839998"/>
            <a:ext cx="285750" cy="923330"/>
          </a:xfrm>
          <a:prstGeom prst="rect">
            <a:avLst/>
          </a:prstGeom>
          <a:noFill/>
        </p:spPr>
        <p:txBody>
          <a:bodyPr wrap="square" rtlCol="0">
            <a:spAutoFit/>
          </a:bodyPr>
          <a:lstStyle/>
          <a:p>
            <a:endParaRPr lang="en-US" dirty="0"/>
          </a:p>
          <a:p>
            <a:r>
              <a:rPr lang="en-US" sz="3600" dirty="0"/>
              <a:t>=</a:t>
            </a:r>
          </a:p>
        </p:txBody>
      </p:sp>
      <p:sp>
        <p:nvSpPr>
          <p:cNvPr id="7" name="TextBox 6"/>
          <p:cNvSpPr txBox="1"/>
          <p:nvPr/>
        </p:nvSpPr>
        <p:spPr>
          <a:xfrm>
            <a:off x="3733800" y="4267200"/>
            <a:ext cx="285750" cy="923330"/>
          </a:xfrm>
          <a:prstGeom prst="rect">
            <a:avLst/>
          </a:prstGeom>
          <a:noFill/>
        </p:spPr>
        <p:txBody>
          <a:bodyPr wrap="square" rtlCol="0">
            <a:spAutoFit/>
          </a:bodyPr>
          <a:lstStyle/>
          <a:p>
            <a:endParaRPr lang="en-US" dirty="0"/>
          </a:p>
          <a:p>
            <a:endParaRPr lang="en-US" sz="3600" dirty="0"/>
          </a:p>
        </p:txBody>
      </p:sp>
      <p:sp>
        <p:nvSpPr>
          <p:cNvPr id="8" name="Content Placeholder 2"/>
          <p:cNvSpPr txBox="1">
            <a:spLocks/>
          </p:cNvSpPr>
          <p:nvPr/>
        </p:nvSpPr>
        <p:spPr>
          <a:xfrm>
            <a:off x="4419599" y="1597650"/>
            <a:ext cx="3200399" cy="4329386"/>
          </a:xfrm>
          <a:prstGeom prst="rect">
            <a:avLst/>
          </a:prstGeom>
        </p:spPr>
        <p:txBody>
          <a:bodyPr vert="horz">
            <a:normAutofit/>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0" indent="0" algn="ctr">
              <a:buFont typeface="Wingdings 2"/>
              <a:buNone/>
            </a:pPr>
            <a:endParaRPr lang="en-US" dirty="0"/>
          </a:p>
          <a:p>
            <a:pPr marL="0" indent="0" algn="ctr">
              <a:buFont typeface="Wingdings 2"/>
              <a:buNone/>
            </a:pPr>
            <a:endParaRPr lang="en-US" dirty="0"/>
          </a:p>
          <a:p>
            <a:pPr marL="0" indent="0" algn="ctr">
              <a:buFont typeface="Wingdings 2"/>
              <a:buNone/>
            </a:pPr>
            <a:endParaRPr lang="en-US" dirty="0"/>
          </a:p>
          <a:p>
            <a:pPr marL="0" indent="0" algn="ctr">
              <a:buFont typeface="Wingdings 2"/>
              <a:buNone/>
            </a:pPr>
            <a:r>
              <a:rPr lang="en-US" sz="2800" dirty="0"/>
              <a:t># of months available to fund operations</a:t>
            </a:r>
          </a:p>
          <a:p>
            <a:pPr marL="0" indent="0" algn="ctr">
              <a:buFont typeface="Wingdings 2"/>
              <a:buNone/>
            </a:pPr>
            <a:endParaRPr lang="en-US" sz="2400" dirty="0"/>
          </a:p>
          <a:p>
            <a:pPr marL="0" indent="0" algn="ctr">
              <a:buFont typeface="Wingdings 2"/>
              <a:buNone/>
            </a:pPr>
            <a:endParaRPr lang="en-US" sz="800" u="sng" dirty="0"/>
          </a:p>
        </p:txBody>
      </p:sp>
      <p:pic>
        <p:nvPicPr>
          <p:cNvPr id="7170" name="Picture 2" descr="C:\Users\rebecca\AppData\Local\Microsoft\Windows\Temporary Internet Files\Content.IE5\X7IRVU56\checkbook_2[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24200" y="4267200"/>
            <a:ext cx="2286000"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66913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RED FLAG – Cash Reserves </a:t>
            </a:r>
          </a:p>
        </p:txBody>
      </p:sp>
      <p:pic>
        <p:nvPicPr>
          <p:cNvPr id="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2133600" y="2057400"/>
            <a:ext cx="4914900" cy="3276600"/>
          </a:xfrm>
        </p:spPr>
      </p:pic>
      <p:pic>
        <p:nvPicPr>
          <p:cNvPr id="5" name="Picture 4"/>
          <p:cNvPicPr>
            <a:picLocks noChangeAspect="1"/>
          </p:cNvPicPr>
          <p:nvPr/>
        </p:nvPicPr>
        <p:blipFill>
          <a:blip r:embed="rId4"/>
          <a:stretch>
            <a:fillRect/>
          </a:stretch>
        </p:blipFill>
        <p:spPr>
          <a:xfrm>
            <a:off x="3067050" y="5592762"/>
            <a:ext cx="3048000" cy="762000"/>
          </a:xfrm>
          <a:prstGeom prst="rect">
            <a:avLst/>
          </a:prstGeom>
        </p:spPr>
      </p:pic>
    </p:spTree>
    <p:extLst>
      <p:ext uri="{BB962C8B-B14F-4D97-AF65-F5344CB8AC3E}">
        <p14:creationId xmlns:p14="http://schemas.microsoft.com/office/powerpoint/2010/main" val="37746628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800" b="1" dirty="0">
                <a:solidFill>
                  <a:schemeClr val="accent4">
                    <a:lumMod val="75000"/>
                  </a:schemeClr>
                </a:solidFill>
              </a:rPr>
              <a:t>Managed Resources- #7</a:t>
            </a:r>
            <a:br>
              <a:rPr lang="en-US" sz="4800" b="1" dirty="0">
                <a:solidFill>
                  <a:schemeClr val="accent4">
                    <a:lumMod val="75000"/>
                  </a:schemeClr>
                </a:solidFill>
              </a:rPr>
            </a:br>
            <a:r>
              <a:rPr lang="en-US" sz="3600" b="1" dirty="0">
                <a:solidFill>
                  <a:srgbClr val="FF0000"/>
                </a:solidFill>
              </a:rPr>
              <a:t>Effective Use of External Financing</a:t>
            </a:r>
            <a:endParaRPr lang="en-US" sz="3600" dirty="0">
              <a:solidFill>
                <a:srgbClr val="FF0000"/>
              </a:solidFill>
            </a:endParaRPr>
          </a:p>
        </p:txBody>
      </p:sp>
      <p:sp>
        <p:nvSpPr>
          <p:cNvPr id="8" name="Content Placeholder 2"/>
          <p:cNvSpPr>
            <a:spLocks noGrp="1"/>
          </p:cNvSpPr>
          <p:nvPr>
            <p:ph sz="quarter" idx="1"/>
          </p:nvPr>
        </p:nvSpPr>
        <p:spPr>
          <a:xfrm>
            <a:off x="457201" y="1600201"/>
            <a:ext cx="3200399" cy="4329386"/>
          </a:xfrm>
        </p:spPr>
        <p:txBody>
          <a:bodyPr>
            <a:normAutofit/>
          </a:bodyPr>
          <a:lstStyle/>
          <a:p>
            <a:pPr marL="0" indent="0" algn="ctr">
              <a:buNone/>
            </a:pPr>
            <a:r>
              <a:rPr lang="en-US" u="sng" dirty="0"/>
              <a:t>Interest Expense</a:t>
            </a:r>
          </a:p>
          <a:p>
            <a:pPr marL="0" indent="0" algn="ctr">
              <a:buNone/>
            </a:pPr>
            <a:r>
              <a:rPr lang="en-US" dirty="0"/>
              <a:t>Total Operating Expenses</a:t>
            </a:r>
          </a:p>
          <a:p>
            <a:pPr marL="0" indent="0" algn="ctr">
              <a:buNone/>
            </a:pPr>
            <a:endParaRPr lang="en-US" dirty="0"/>
          </a:p>
          <a:p>
            <a:pPr marL="0" indent="0" algn="ctr">
              <a:buNone/>
            </a:pPr>
            <a:r>
              <a:rPr lang="en-US" u="sng" dirty="0"/>
              <a:t>Interest Expense</a:t>
            </a:r>
          </a:p>
          <a:p>
            <a:pPr marL="0" indent="0" algn="ctr">
              <a:buNone/>
            </a:pPr>
            <a:r>
              <a:rPr lang="en-US" dirty="0"/>
              <a:t>Total Debt</a:t>
            </a:r>
          </a:p>
          <a:p>
            <a:pPr marL="0" indent="0" algn="ctr">
              <a:buNone/>
            </a:pPr>
            <a:endParaRPr lang="en-US" dirty="0"/>
          </a:p>
          <a:p>
            <a:pPr marL="0" indent="0" algn="ctr">
              <a:buNone/>
            </a:pPr>
            <a:r>
              <a:rPr lang="en-US" u="sng" dirty="0"/>
              <a:t>Total Debt</a:t>
            </a:r>
          </a:p>
          <a:p>
            <a:pPr marL="0" indent="0" algn="ctr">
              <a:buNone/>
            </a:pPr>
            <a:r>
              <a:rPr lang="en-US" dirty="0"/>
              <a:t>Total Net Assets</a:t>
            </a:r>
          </a:p>
          <a:p>
            <a:pPr marL="0" indent="0" algn="ctr">
              <a:buNone/>
            </a:pPr>
            <a:endParaRPr lang="en-US" dirty="0"/>
          </a:p>
          <a:p>
            <a:pPr marL="0" indent="0" algn="ctr">
              <a:buNone/>
            </a:pPr>
            <a:endParaRPr lang="en-US" u="sng" dirty="0"/>
          </a:p>
          <a:p>
            <a:pPr marL="0" indent="0" algn="ctr">
              <a:buNone/>
            </a:pPr>
            <a:endParaRPr lang="en-US" dirty="0"/>
          </a:p>
        </p:txBody>
      </p:sp>
      <p:sp>
        <p:nvSpPr>
          <p:cNvPr id="9" name="TextBox 8"/>
          <p:cNvSpPr txBox="1"/>
          <p:nvPr/>
        </p:nvSpPr>
        <p:spPr>
          <a:xfrm>
            <a:off x="3590925" y="1600200"/>
            <a:ext cx="285750" cy="923330"/>
          </a:xfrm>
          <a:prstGeom prst="rect">
            <a:avLst/>
          </a:prstGeom>
          <a:noFill/>
        </p:spPr>
        <p:txBody>
          <a:bodyPr wrap="square" rtlCol="0">
            <a:spAutoFit/>
          </a:bodyPr>
          <a:lstStyle/>
          <a:p>
            <a:endParaRPr lang="en-US" dirty="0"/>
          </a:p>
          <a:p>
            <a:r>
              <a:rPr lang="en-US" sz="3600" dirty="0"/>
              <a:t>=</a:t>
            </a:r>
          </a:p>
        </p:txBody>
      </p:sp>
      <p:sp>
        <p:nvSpPr>
          <p:cNvPr id="10" name="TextBox 9"/>
          <p:cNvSpPr txBox="1"/>
          <p:nvPr/>
        </p:nvSpPr>
        <p:spPr>
          <a:xfrm>
            <a:off x="3463121" y="3166759"/>
            <a:ext cx="285750" cy="923330"/>
          </a:xfrm>
          <a:prstGeom prst="rect">
            <a:avLst/>
          </a:prstGeom>
          <a:noFill/>
        </p:spPr>
        <p:txBody>
          <a:bodyPr wrap="square" rtlCol="0">
            <a:spAutoFit/>
          </a:bodyPr>
          <a:lstStyle/>
          <a:p>
            <a:endParaRPr lang="en-US" dirty="0"/>
          </a:p>
          <a:p>
            <a:r>
              <a:rPr lang="en-US" sz="3600" dirty="0"/>
              <a:t>=</a:t>
            </a:r>
          </a:p>
        </p:txBody>
      </p:sp>
      <p:sp>
        <p:nvSpPr>
          <p:cNvPr id="11" name="TextBox 10"/>
          <p:cNvSpPr txBox="1"/>
          <p:nvPr/>
        </p:nvSpPr>
        <p:spPr>
          <a:xfrm>
            <a:off x="3448050" y="4800600"/>
            <a:ext cx="285750" cy="923330"/>
          </a:xfrm>
          <a:prstGeom prst="rect">
            <a:avLst/>
          </a:prstGeom>
          <a:noFill/>
        </p:spPr>
        <p:txBody>
          <a:bodyPr wrap="square" rtlCol="0">
            <a:spAutoFit/>
          </a:bodyPr>
          <a:lstStyle/>
          <a:p>
            <a:endParaRPr lang="en-US" dirty="0"/>
          </a:p>
          <a:p>
            <a:r>
              <a:rPr lang="en-US" sz="3600" dirty="0"/>
              <a:t>=</a:t>
            </a:r>
          </a:p>
        </p:txBody>
      </p:sp>
      <p:sp>
        <p:nvSpPr>
          <p:cNvPr id="12" name="Content Placeholder 2"/>
          <p:cNvSpPr txBox="1">
            <a:spLocks/>
          </p:cNvSpPr>
          <p:nvPr/>
        </p:nvSpPr>
        <p:spPr>
          <a:xfrm>
            <a:off x="4114800" y="1524000"/>
            <a:ext cx="3962400" cy="4648200"/>
          </a:xfrm>
          <a:prstGeom prst="rect">
            <a:avLst/>
          </a:prstGeom>
        </p:spPr>
        <p:txBody>
          <a:bodyPr vert="horz">
            <a:normAutofit lnSpcReduction="10000"/>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0" indent="0" algn="ctr">
              <a:buFont typeface="Wingdings 2"/>
              <a:buNone/>
            </a:pPr>
            <a:r>
              <a:rPr lang="en-US" dirty="0"/>
              <a:t>% of Operating Budget dedicated to 3</a:t>
            </a:r>
            <a:r>
              <a:rPr lang="en-US" baseline="30000" dirty="0"/>
              <a:t>rd</a:t>
            </a:r>
            <a:r>
              <a:rPr lang="en-US" dirty="0"/>
              <a:t> party financing</a:t>
            </a:r>
          </a:p>
          <a:p>
            <a:pPr marL="0" indent="0" algn="ctr">
              <a:buFont typeface="Wingdings 2"/>
              <a:buNone/>
            </a:pPr>
            <a:endParaRPr lang="en-US" u="sng" dirty="0"/>
          </a:p>
          <a:p>
            <a:pPr marL="0" indent="0" algn="ctr">
              <a:buFont typeface="Wingdings 2"/>
              <a:buNone/>
            </a:pPr>
            <a:endParaRPr lang="en-US" sz="4400" dirty="0"/>
          </a:p>
          <a:p>
            <a:pPr marL="0" indent="0" algn="ctr">
              <a:buFont typeface="Wingdings 2"/>
              <a:buNone/>
            </a:pPr>
            <a:r>
              <a:rPr lang="en-US" dirty="0"/>
              <a:t>Average rate of financing</a:t>
            </a:r>
          </a:p>
          <a:p>
            <a:pPr marL="0" indent="0" algn="ctr">
              <a:buFont typeface="Wingdings 2"/>
              <a:buNone/>
            </a:pPr>
            <a:endParaRPr lang="en-US" dirty="0"/>
          </a:p>
          <a:p>
            <a:pPr marL="0" indent="0" algn="ctr">
              <a:buFont typeface="Wingdings 2"/>
              <a:buNone/>
            </a:pPr>
            <a:endParaRPr lang="en-US" sz="1100" dirty="0"/>
          </a:p>
          <a:p>
            <a:pPr marL="0" indent="0" algn="ctr">
              <a:buFont typeface="Wingdings 2"/>
              <a:buNone/>
            </a:pPr>
            <a:endParaRPr lang="en-US" dirty="0"/>
          </a:p>
          <a:p>
            <a:pPr marL="0" indent="0" algn="ctr">
              <a:buFont typeface="Wingdings 2"/>
              <a:buNone/>
            </a:pPr>
            <a:r>
              <a:rPr lang="en-US" dirty="0"/>
              <a:t>Leverage - % of what third parties own of the Church’s resources</a:t>
            </a:r>
          </a:p>
          <a:p>
            <a:pPr marL="0" indent="0" algn="ctr">
              <a:buFont typeface="Wingdings 2"/>
              <a:buNone/>
            </a:pPr>
            <a:endParaRPr lang="en-US" u="sng" dirty="0"/>
          </a:p>
          <a:p>
            <a:pPr marL="0" indent="0" algn="ctr">
              <a:buFont typeface="Wingdings 2"/>
              <a:buNone/>
            </a:pPr>
            <a:endParaRPr lang="en-US" dirty="0"/>
          </a:p>
        </p:txBody>
      </p:sp>
    </p:spTree>
    <p:extLst>
      <p:ext uri="{BB962C8B-B14F-4D97-AF65-F5344CB8AC3E}">
        <p14:creationId xmlns:p14="http://schemas.microsoft.com/office/powerpoint/2010/main" val="15477582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RED FLAG – Leveraged Debt</a:t>
            </a:r>
          </a:p>
        </p:txBody>
      </p:sp>
      <p:pic>
        <p:nvPicPr>
          <p:cNvPr id="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2133600" y="2057400"/>
            <a:ext cx="4914900" cy="3276600"/>
          </a:xfrm>
        </p:spPr>
      </p:pic>
      <p:pic>
        <p:nvPicPr>
          <p:cNvPr id="5" name="Picture 4"/>
          <p:cNvPicPr>
            <a:picLocks noChangeAspect="1"/>
          </p:cNvPicPr>
          <p:nvPr/>
        </p:nvPicPr>
        <p:blipFill>
          <a:blip r:embed="rId4"/>
          <a:stretch>
            <a:fillRect/>
          </a:stretch>
        </p:blipFill>
        <p:spPr>
          <a:xfrm>
            <a:off x="3067050" y="5592762"/>
            <a:ext cx="3048000" cy="762000"/>
          </a:xfrm>
          <a:prstGeom prst="rect">
            <a:avLst/>
          </a:prstGeom>
        </p:spPr>
      </p:pic>
    </p:spTree>
    <p:extLst>
      <p:ext uri="{BB962C8B-B14F-4D97-AF65-F5344CB8AC3E}">
        <p14:creationId xmlns:p14="http://schemas.microsoft.com/office/powerpoint/2010/main" val="37746628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6220" y="122238"/>
            <a:ext cx="7772400" cy="1477962"/>
          </a:xfrm>
        </p:spPr>
        <p:txBody>
          <a:bodyPr>
            <a:normAutofit fontScale="90000"/>
          </a:bodyPr>
          <a:lstStyle/>
          <a:p>
            <a:r>
              <a:rPr lang="en-US" sz="4400" b="1" dirty="0">
                <a:solidFill>
                  <a:schemeClr val="accent4">
                    <a:lumMod val="75000"/>
                  </a:schemeClr>
                </a:solidFill>
              </a:rPr>
              <a:t>Managed Resources- #8</a:t>
            </a:r>
            <a:br>
              <a:rPr lang="en-US" sz="4400" b="1" dirty="0">
                <a:solidFill>
                  <a:schemeClr val="accent4">
                    <a:lumMod val="75000"/>
                  </a:schemeClr>
                </a:solidFill>
              </a:rPr>
            </a:br>
            <a:r>
              <a:rPr lang="en-US" sz="4400" b="1" dirty="0">
                <a:solidFill>
                  <a:srgbClr val="993300"/>
                </a:solidFill>
              </a:rPr>
              <a:t>Effective Use of Ministry Assets</a:t>
            </a:r>
            <a:endParaRPr lang="en-US" sz="3600" dirty="0">
              <a:solidFill>
                <a:srgbClr val="993300"/>
              </a:solidFill>
            </a:endParaRPr>
          </a:p>
        </p:txBody>
      </p:sp>
      <p:sp>
        <p:nvSpPr>
          <p:cNvPr id="3" name="Content Placeholder 2"/>
          <p:cNvSpPr>
            <a:spLocks noGrp="1"/>
          </p:cNvSpPr>
          <p:nvPr>
            <p:ph sz="quarter" idx="1"/>
          </p:nvPr>
        </p:nvSpPr>
        <p:spPr>
          <a:xfrm>
            <a:off x="415604" y="1222060"/>
            <a:ext cx="3200399" cy="4329386"/>
          </a:xfrm>
        </p:spPr>
        <p:txBody>
          <a:bodyPr/>
          <a:lstStyle/>
          <a:p>
            <a:pPr marL="0" indent="0" algn="ctr">
              <a:buNone/>
            </a:pPr>
            <a:endParaRPr lang="en-US" u="sng" dirty="0"/>
          </a:p>
          <a:p>
            <a:pPr marL="0" indent="0" algn="ctr">
              <a:buNone/>
            </a:pPr>
            <a:endParaRPr lang="en-US" u="sng" dirty="0"/>
          </a:p>
          <a:p>
            <a:pPr marL="0" indent="0" algn="ctr">
              <a:buNone/>
            </a:pPr>
            <a:endParaRPr lang="en-US" u="sng" dirty="0"/>
          </a:p>
          <a:p>
            <a:pPr marL="0" indent="0" algn="ctr">
              <a:buNone/>
            </a:pPr>
            <a:r>
              <a:rPr lang="en-US" sz="2800" dirty="0"/>
              <a:t>Total Property, Plant </a:t>
            </a:r>
            <a:r>
              <a:rPr lang="en-US" sz="2800" u="sng" dirty="0"/>
              <a:t>and Equipment</a:t>
            </a:r>
          </a:p>
          <a:p>
            <a:pPr marL="0" indent="0" algn="ctr">
              <a:buNone/>
            </a:pPr>
            <a:r>
              <a:rPr lang="en-US" sz="2800" dirty="0"/>
              <a:t>Total Assets</a:t>
            </a:r>
          </a:p>
          <a:p>
            <a:pPr marL="0" indent="0" algn="ctr">
              <a:buNone/>
            </a:pPr>
            <a:endParaRPr lang="en-US" dirty="0"/>
          </a:p>
          <a:p>
            <a:pPr marL="0" indent="0" algn="ctr">
              <a:buNone/>
            </a:pPr>
            <a:endParaRPr lang="en-US" dirty="0"/>
          </a:p>
        </p:txBody>
      </p:sp>
      <p:sp>
        <p:nvSpPr>
          <p:cNvPr id="6" name="TextBox 5"/>
          <p:cNvSpPr txBox="1"/>
          <p:nvPr/>
        </p:nvSpPr>
        <p:spPr>
          <a:xfrm>
            <a:off x="3590925" y="2839998"/>
            <a:ext cx="285750" cy="923330"/>
          </a:xfrm>
          <a:prstGeom prst="rect">
            <a:avLst/>
          </a:prstGeom>
          <a:noFill/>
        </p:spPr>
        <p:txBody>
          <a:bodyPr wrap="square" rtlCol="0">
            <a:spAutoFit/>
          </a:bodyPr>
          <a:lstStyle/>
          <a:p>
            <a:endParaRPr lang="en-US" dirty="0"/>
          </a:p>
          <a:p>
            <a:r>
              <a:rPr lang="en-US" sz="3600" dirty="0"/>
              <a:t>=</a:t>
            </a:r>
          </a:p>
        </p:txBody>
      </p:sp>
      <p:sp>
        <p:nvSpPr>
          <p:cNvPr id="7" name="TextBox 6"/>
          <p:cNvSpPr txBox="1"/>
          <p:nvPr/>
        </p:nvSpPr>
        <p:spPr>
          <a:xfrm>
            <a:off x="3733800" y="4267200"/>
            <a:ext cx="285750" cy="923330"/>
          </a:xfrm>
          <a:prstGeom prst="rect">
            <a:avLst/>
          </a:prstGeom>
          <a:noFill/>
        </p:spPr>
        <p:txBody>
          <a:bodyPr wrap="square" rtlCol="0">
            <a:spAutoFit/>
          </a:bodyPr>
          <a:lstStyle/>
          <a:p>
            <a:endParaRPr lang="en-US" dirty="0"/>
          </a:p>
          <a:p>
            <a:endParaRPr lang="en-US" sz="3600" dirty="0"/>
          </a:p>
        </p:txBody>
      </p:sp>
      <p:sp>
        <p:nvSpPr>
          <p:cNvPr id="8" name="Content Placeholder 2"/>
          <p:cNvSpPr txBox="1">
            <a:spLocks/>
          </p:cNvSpPr>
          <p:nvPr/>
        </p:nvSpPr>
        <p:spPr>
          <a:xfrm>
            <a:off x="4114800" y="1136970"/>
            <a:ext cx="3200399" cy="4329386"/>
          </a:xfrm>
          <a:prstGeom prst="rect">
            <a:avLst/>
          </a:prstGeom>
        </p:spPr>
        <p:txBody>
          <a:bodyPr vert="horz">
            <a:normAutofit/>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0" indent="0" algn="ctr">
              <a:buFont typeface="Wingdings 2"/>
              <a:buNone/>
            </a:pPr>
            <a:endParaRPr lang="en-US" dirty="0"/>
          </a:p>
          <a:p>
            <a:pPr marL="0" indent="0" algn="ctr">
              <a:buFont typeface="Wingdings 2"/>
              <a:buNone/>
            </a:pPr>
            <a:endParaRPr lang="en-US" dirty="0"/>
          </a:p>
          <a:p>
            <a:pPr marL="0" indent="0" algn="ctr">
              <a:buFont typeface="Wingdings 2"/>
              <a:buNone/>
            </a:pPr>
            <a:endParaRPr lang="en-US" dirty="0"/>
          </a:p>
          <a:p>
            <a:pPr marL="0" indent="0" algn="ctr">
              <a:buFont typeface="Wingdings 2"/>
              <a:buNone/>
            </a:pPr>
            <a:r>
              <a:rPr lang="en-US" sz="2800" dirty="0"/>
              <a:t>% of Assets Used for </a:t>
            </a:r>
          </a:p>
          <a:p>
            <a:pPr marL="0" indent="0" algn="ctr">
              <a:buFont typeface="Wingdings 2"/>
              <a:buNone/>
            </a:pPr>
            <a:r>
              <a:rPr lang="en-US" sz="2800" dirty="0"/>
              <a:t>Program/Support </a:t>
            </a:r>
          </a:p>
          <a:p>
            <a:pPr marL="0" indent="0" algn="ctr">
              <a:buFont typeface="Wingdings 2"/>
              <a:buNone/>
            </a:pPr>
            <a:r>
              <a:rPr lang="en-US" sz="2800" dirty="0"/>
              <a:t>Services</a:t>
            </a:r>
          </a:p>
          <a:p>
            <a:pPr marL="0" indent="0" algn="ctr">
              <a:buFont typeface="Wingdings 2"/>
              <a:buNone/>
            </a:pPr>
            <a:endParaRPr lang="en-US" sz="2400" dirty="0"/>
          </a:p>
          <a:p>
            <a:pPr marL="0" indent="0" algn="ctr">
              <a:buFont typeface="Wingdings 2"/>
              <a:buNone/>
            </a:pPr>
            <a:endParaRPr lang="en-US" sz="800" u="sng" dirty="0"/>
          </a:p>
        </p:txBody>
      </p:sp>
      <p:pic>
        <p:nvPicPr>
          <p:cNvPr id="8194" name="Picture 2" descr="C:\Users\rebecca\AppData\Local\Microsoft\Windows\Temporary Internet Files\Content.IE5\9EZTHJ3W\mega[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8653" y="4495800"/>
            <a:ext cx="2682689" cy="21286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22328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6220" y="122238"/>
            <a:ext cx="7772400" cy="1477962"/>
          </a:xfrm>
        </p:spPr>
        <p:txBody>
          <a:bodyPr>
            <a:normAutofit fontScale="90000"/>
          </a:bodyPr>
          <a:lstStyle/>
          <a:p>
            <a:r>
              <a:rPr lang="en-US" sz="4400" b="1" dirty="0">
                <a:solidFill>
                  <a:schemeClr val="accent4">
                    <a:lumMod val="75000"/>
                  </a:schemeClr>
                </a:solidFill>
              </a:rPr>
              <a:t>Managed Resources- #8</a:t>
            </a:r>
            <a:br>
              <a:rPr lang="en-US" sz="4400" b="1" dirty="0">
                <a:solidFill>
                  <a:schemeClr val="accent4">
                    <a:lumMod val="75000"/>
                  </a:schemeClr>
                </a:solidFill>
              </a:rPr>
            </a:br>
            <a:r>
              <a:rPr lang="en-US" sz="4400" b="1" dirty="0">
                <a:solidFill>
                  <a:srgbClr val="993300"/>
                </a:solidFill>
              </a:rPr>
              <a:t>Effective Use of Ministry Assets</a:t>
            </a:r>
            <a:endParaRPr lang="en-US" sz="3600" dirty="0">
              <a:solidFill>
                <a:srgbClr val="993300"/>
              </a:solidFill>
            </a:endParaRPr>
          </a:p>
        </p:txBody>
      </p:sp>
      <p:sp>
        <p:nvSpPr>
          <p:cNvPr id="7" name="TextBox 6"/>
          <p:cNvSpPr txBox="1"/>
          <p:nvPr/>
        </p:nvSpPr>
        <p:spPr>
          <a:xfrm>
            <a:off x="3733800" y="4267200"/>
            <a:ext cx="285750" cy="923330"/>
          </a:xfrm>
          <a:prstGeom prst="rect">
            <a:avLst/>
          </a:prstGeom>
          <a:noFill/>
        </p:spPr>
        <p:txBody>
          <a:bodyPr wrap="square" rtlCol="0">
            <a:spAutoFit/>
          </a:bodyPr>
          <a:lstStyle/>
          <a:p>
            <a:endParaRPr lang="en-US" dirty="0"/>
          </a:p>
          <a:p>
            <a:endParaRPr lang="en-US" sz="3600" dirty="0"/>
          </a:p>
        </p:txBody>
      </p:sp>
      <p:graphicFrame>
        <p:nvGraphicFramePr>
          <p:cNvPr id="9" name="Table 8"/>
          <p:cNvGraphicFramePr>
            <a:graphicFrameLocks noGrp="1"/>
          </p:cNvGraphicFramePr>
          <p:nvPr>
            <p:extLst>
              <p:ext uri="{D42A27DB-BD31-4B8C-83A1-F6EECF244321}">
                <p14:modId xmlns:p14="http://schemas.microsoft.com/office/powerpoint/2010/main" val="1456477978"/>
              </p:ext>
            </p:extLst>
          </p:nvPr>
        </p:nvGraphicFramePr>
        <p:xfrm>
          <a:off x="1136650" y="1796753"/>
          <a:ext cx="6312872" cy="2775246"/>
        </p:xfrm>
        <a:graphic>
          <a:graphicData uri="http://schemas.openxmlformats.org/drawingml/2006/table">
            <a:tbl>
              <a:tblPr>
                <a:tableStyleId>{5C22544A-7EE6-4342-B048-85BDC9FD1C3A}</a:tableStyleId>
              </a:tblPr>
              <a:tblGrid>
                <a:gridCol w="534025">
                  <a:extLst>
                    <a:ext uri="{9D8B030D-6E8A-4147-A177-3AD203B41FA5}">
                      <a16:colId xmlns:a16="http://schemas.microsoft.com/office/drawing/2014/main" val="20000"/>
                    </a:ext>
                  </a:extLst>
                </a:gridCol>
                <a:gridCol w="1081098">
                  <a:extLst>
                    <a:ext uri="{9D8B030D-6E8A-4147-A177-3AD203B41FA5}">
                      <a16:colId xmlns:a16="http://schemas.microsoft.com/office/drawing/2014/main" val="20001"/>
                    </a:ext>
                  </a:extLst>
                </a:gridCol>
                <a:gridCol w="486741">
                  <a:extLst>
                    <a:ext uri="{9D8B030D-6E8A-4147-A177-3AD203B41FA5}">
                      <a16:colId xmlns:a16="http://schemas.microsoft.com/office/drawing/2014/main" val="20002"/>
                    </a:ext>
                  </a:extLst>
                </a:gridCol>
                <a:gridCol w="442239">
                  <a:extLst>
                    <a:ext uri="{9D8B030D-6E8A-4147-A177-3AD203B41FA5}">
                      <a16:colId xmlns:a16="http://schemas.microsoft.com/office/drawing/2014/main" val="20003"/>
                    </a:ext>
                  </a:extLst>
                </a:gridCol>
                <a:gridCol w="1043647">
                  <a:extLst>
                    <a:ext uri="{9D8B030D-6E8A-4147-A177-3AD203B41FA5}">
                      <a16:colId xmlns:a16="http://schemas.microsoft.com/office/drawing/2014/main" val="20004"/>
                    </a:ext>
                  </a:extLst>
                </a:gridCol>
                <a:gridCol w="381000">
                  <a:extLst>
                    <a:ext uri="{9D8B030D-6E8A-4147-A177-3AD203B41FA5}">
                      <a16:colId xmlns:a16="http://schemas.microsoft.com/office/drawing/2014/main" val="20005"/>
                    </a:ext>
                  </a:extLst>
                </a:gridCol>
                <a:gridCol w="341529">
                  <a:extLst>
                    <a:ext uri="{9D8B030D-6E8A-4147-A177-3AD203B41FA5}">
                      <a16:colId xmlns:a16="http://schemas.microsoft.com/office/drawing/2014/main" val="20006"/>
                    </a:ext>
                  </a:extLst>
                </a:gridCol>
                <a:gridCol w="667531">
                  <a:extLst>
                    <a:ext uri="{9D8B030D-6E8A-4147-A177-3AD203B41FA5}">
                      <a16:colId xmlns:a16="http://schemas.microsoft.com/office/drawing/2014/main" val="20007"/>
                    </a:ext>
                  </a:extLst>
                </a:gridCol>
                <a:gridCol w="667531">
                  <a:extLst>
                    <a:ext uri="{9D8B030D-6E8A-4147-A177-3AD203B41FA5}">
                      <a16:colId xmlns:a16="http://schemas.microsoft.com/office/drawing/2014/main" val="20008"/>
                    </a:ext>
                  </a:extLst>
                </a:gridCol>
                <a:gridCol w="304609">
                  <a:extLst>
                    <a:ext uri="{9D8B030D-6E8A-4147-A177-3AD203B41FA5}">
                      <a16:colId xmlns:a16="http://schemas.microsoft.com/office/drawing/2014/main" val="20009"/>
                    </a:ext>
                  </a:extLst>
                </a:gridCol>
                <a:gridCol w="362922">
                  <a:extLst>
                    <a:ext uri="{9D8B030D-6E8A-4147-A177-3AD203B41FA5}">
                      <a16:colId xmlns:a16="http://schemas.microsoft.com/office/drawing/2014/main" val="20010"/>
                    </a:ext>
                  </a:extLst>
                </a:gridCol>
              </a:tblGrid>
              <a:tr h="376132">
                <a:tc gridSpan="5">
                  <a:txBody>
                    <a:bodyPr/>
                    <a:lstStyle/>
                    <a:p>
                      <a:pPr algn="ctr" fontAlgn="b"/>
                      <a:endParaRPr lang="en-US" sz="1200" b="1" i="0" u="none" strike="noStrike" dirty="0">
                        <a:solidFill>
                          <a:srgbClr val="000000"/>
                        </a:solidFill>
                        <a:effectLst/>
                        <a:latin typeface="Calibri"/>
                      </a:endParaRPr>
                    </a:p>
                  </a:txBody>
                  <a:tcPr marL="7620" marR="7620" marT="762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dirty="0">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gridSpan="2">
                  <a:txBody>
                    <a:bodyPr/>
                    <a:lstStyle/>
                    <a:p>
                      <a:pPr algn="l" fontAlgn="b"/>
                      <a:endParaRPr lang="en-US" sz="1100" b="0" i="0" u="none" strike="noStrike" dirty="0">
                        <a:solidFill>
                          <a:srgbClr val="000000"/>
                        </a:solidFill>
                        <a:effectLst/>
                        <a:latin typeface="Calibri"/>
                      </a:endParaRPr>
                    </a:p>
                  </a:txBody>
                  <a:tcPr marL="7620" marR="7620" marT="7620" marB="0" anchor="b"/>
                </a:tc>
                <a:tc hMerge="1">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endParaRPr lang="en-US" dirty="0"/>
                    </a:p>
                  </a:txBody>
                  <a:tcPr marL="7620" marR="7620" marT="7620" marB="0" anchor="b"/>
                </a:tc>
                <a:extLst>
                  <a:ext uri="{0D108BD9-81ED-4DB2-BD59-A6C34878D82A}">
                    <a16:rowId xmlns:a16="http://schemas.microsoft.com/office/drawing/2014/main" val="10000"/>
                  </a:ext>
                </a:extLst>
              </a:tr>
              <a:tr h="243978">
                <a:tc>
                  <a:txBody>
                    <a:bodyPr/>
                    <a:lstStyle/>
                    <a:p>
                      <a:pPr algn="l" fontAlgn="b"/>
                      <a:r>
                        <a:rPr lang="en-US" sz="1100" b="1" u="none" strike="noStrike" dirty="0">
                          <a:effectLst/>
                        </a:rPr>
                        <a:t>Assets:</a:t>
                      </a:r>
                      <a:endParaRPr lang="en-US" sz="1100" b="1" i="0" u="none" strike="noStrike" dirty="0">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gridSpan="5">
                  <a:txBody>
                    <a:bodyPr/>
                    <a:lstStyle/>
                    <a:p>
                      <a:pPr algn="ctr" fontAlgn="b"/>
                      <a:endParaRPr lang="en-US" sz="1100" b="0" i="0" u="none" strike="noStrike" dirty="0">
                        <a:solidFill>
                          <a:srgbClr val="000000"/>
                        </a:solidFill>
                        <a:effectLst/>
                        <a:latin typeface="Calibri"/>
                      </a:endParaRPr>
                    </a:p>
                  </a:txBody>
                  <a:tcPr marL="7620" marR="7620" marT="762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243978">
                <a:tc>
                  <a:txBody>
                    <a:bodyPr/>
                    <a:lstStyle/>
                    <a:p>
                      <a:pPr algn="l" fontAlgn="b"/>
                      <a:r>
                        <a:rPr lang="en-US" sz="1100" u="none" strike="noStrike" dirty="0">
                          <a:effectLst/>
                        </a:rPr>
                        <a:t>Cash</a:t>
                      </a:r>
                      <a:endParaRPr lang="en-US" sz="1100" b="0" i="0" u="none" strike="noStrike" dirty="0">
                        <a:solidFill>
                          <a:srgbClr val="000000"/>
                        </a:solidFill>
                        <a:effectLst/>
                        <a:latin typeface="Calibri"/>
                      </a:endParaRPr>
                    </a:p>
                  </a:txBody>
                  <a:tcPr marR="7620" marT="7620" marB="0" anchor="b"/>
                </a:tc>
                <a:tc>
                  <a:txBody>
                    <a:bodyPr/>
                    <a:lstStyle/>
                    <a:p>
                      <a:pPr algn="l" fontAlgn="b"/>
                      <a:endParaRPr lang="en-US" sz="1100" b="0" i="0" u="none" strike="noStrike">
                        <a:solidFill>
                          <a:srgbClr val="000000"/>
                        </a:solidFill>
                        <a:effectLst/>
                        <a:latin typeface="Calibri"/>
                      </a:endParaRPr>
                    </a:p>
                  </a:txBody>
                  <a:tcPr marR="7620" marT="7620" marB="0" anchor="b"/>
                </a:tc>
                <a:tc>
                  <a:txBody>
                    <a:bodyPr/>
                    <a:lstStyle/>
                    <a:p>
                      <a:pPr algn="l" fontAlgn="b"/>
                      <a:endParaRPr lang="en-US" sz="1100" b="0" i="0" u="none" strike="noStrike">
                        <a:solidFill>
                          <a:srgbClr val="000000"/>
                        </a:solidFill>
                        <a:effectLst/>
                        <a:latin typeface="Calibri"/>
                      </a:endParaRPr>
                    </a:p>
                  </a:txBody>
                  <a:tcPr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r>
                        <a:rPr lang="en-US" sz="1100" u="none" strike="noStrike">
                          <a:effectLst/>
                        </a:rPr>
                        <a:t> $              20,000 </a:t>
                      </a:r>
                      <a:endParaRPr lang="en-US" sz="1100" b="0" i="0" u="none" strike="noStrike">
                        <a:solidFill>
                          <a:srgbClr val="000000"/>
                        </a:solidFill>
                        <a:effectLst/>
                        <a:latin typeface="Calibri"/>
                      </a:endParaRPr>
                    </a:p>
                  </a:txBody>
                  <a:tcPr marL="7620" marR="7620" marT="7620" marB="0" anchor="b"/>
                </a:tc>
                <a:tc>
                  <a:txBody>
                    <a:bodyPr/>
                    <a:lstStyle/>
                    <a:p>
                      <a:pPr algn="r" fontAlgn="b"/>
                      <a:r>
                        <a:rPr lang="en-US" sz="1100" u="none" strike="noStrike">
                          <a:effectLst/>
                        </a:rPr>
                        <a:t>2%</a:t>
                      </a:r>
                      <a:endParaRPr lang="en-US" sz="1100" b="0" i="0" u="none" strike="noStrike">
                        <a:solidFill>
                          <a:srgbClr val="000000"/>
                        </a:solidFill>
                        <a:effectLst/>
                        <a:latin typeface="Calibri"/>
                      </a:endParaRPr>
                    </a:p>
                  </a:txBody>
                  <a:tcPr marL="7620" marR="7620" marT="7620" marB="0" anchor="b"/>
                </a:tc>
                <a:tc gridSpan="3">
                  <a:txBody>
                    <a:bodyPr/>
                    <a:lstStyle/>
                    <a:p>
                      <a:pPr algn="l" fontAlgn="b"/>
                      <a:r>
                        <a:rPr lang="en-US" sz="1100" u="none" strike="noStrike" dirty="0">
                          <a:effectLst/>
                        </a:rPr>
                        <a:t>Current liquid reserves</a:t>
                      </a:r>
                      <a:endParaRPr lang="en-US" sz="1100" b="0" i="0" u="none" strike="noStrike" dirty="0">
                        <a:solidFill>
                          <a:srgbClr val="000000"/>
                        </a:solidFill>
                        <a:effectLst/>
                        <a:latin typeface="Calibri"/>
                      </a:endParaRPr>
                    </a:p>
                  </a:txBody>
                  <a:tcPr marL="7620" marR="7620" marT="7620" marB="0" anchor="b"/>
                </a:tc>
                <a:tc hMerge="1">
                  <a:txBody>
                    <a:bodyPr/>
                    <a:lstStyle/>
                    <a:p>
                      <a:endParaRPr lang="en-US"/>
                    </a:p>
                  </a:txBody>
                  <a:tcPr/>
                </a:tc>
                <a:tc hMerge="1">
                  <a:txBody>
                    <a:bodyPr/>
                    <a:lstStyle/>
                    <a:p>
                      <a:endParaRPr lang="en-US"/>
                    </a:p>
                  </a:txBody>
                  <a:tcPr/>
                </a:tc>
                <a:tc gridSpan="2">
                  <a:txBody>
                    <a:bodyPr/>
                    <a:lstStyle/>
                    <a:p>
                      <a:pPr algn="l" fontAlgn="b"/>
                      <a:endParaRPr lang="en-US" sz="1100" b="0" i="0" u="none" strike="noStrike">
                        <a:solidFill>
                          <a:srgbClr val="000000"/>
                        </a:solidFill>
                        <a:effectLst/>
                        <a:latin typeface="Calibri"/>
                      </a:endParaRPr>
                    </a:p>
                  </a:txBody>
                  <a:tcPr marL="7620" marR="7620" marT="7620" marB="0" anchor="b"/>
                </a:tc>
                <a:tc hMerge="1">
                  <a:txBody>
                    <a:bodyPr/>
                    <a:lstStyle/>
                    <a:p>
                      <a:endParaRPr lang="en-US"/>
                    </a:p>
                  </a:txBody>
                  <a:tcPr/>
                </a:tc>
                <a:extLst>
                  <a:ext uri="{0D108BD9-81ED-4DB2-BD59-A6C34878D82A}">
                    <a16:rowId xmlns:a16="http://schemas.microsoft.com/office/drawing/2014/main" val="10002"/>
                  </a:ext>
                </a:extLst>
              </a:tr>
              <a:tr h="243978">
                <a:tc gridSpan="2">
                  <a:txBody>
                    <a:bodyPr/>
                    <a:lstStyle/>
                    <a:p>
                      <a:pPr algn="l" fontAlgn="b"/>
                      <a:r>
                        <a:rPr lang="en-US" sz="1100" u="none" strike="noStrike" dirty="0">
                          <a:effectLst/>
                        </a:rPr>
                        <a:t>Certificate of deposit </a:t>
                      </a:r>
                      <a:endParaRPr lang="en-US" sz="1100" b="0" i="0" u="none" strike="noStrike" dirty="0">
                        <a:solidFill>
                          <a:srgbClr val="000000"/>
                        </a:solidFill>
                        <a:effectLst/>
                        <a:latin typeface="Calibri"/>
                      </a:endParaRPr>
                    </a:p>
                  </a:txBody>
                  <a:tcPr marR="7620" marT="7620" marB="0" anchor="b"/>
                </a:tc>
                <a:tc hMerge="1">
                  <a:txBody>
                    <a:bodyPr/>
                    <a:lstStyle/>
                    <a:p>
                      <a:endParaRPr lang="en-US"/>
                    </a:p>
                  </a:txBody>
                  <a:tcPr/>
                </a:tc>
                <a:tc>
                  <a:txBody>
                    <a:bodyPr/>
                    <a:lstStyle/>
                    <a:p>
                      <a:pPr algn="l" fontAlgn="b"/>
                      <a:endParaRPr lang="en-US" sz="1100" b="0" i="0" u="none" strike="noStrike">
                        <a:solidFill>
                          <a:srgbClr val="000000"/>
                        </a:solidFill>
                        <a:effectLst/>
                        <a:latin typeface="Calibri"/>
                      </a:endParaRPr>
                    </a:p>
                  </a:txBody>
                  <a:tcPr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r>
                        <a:rPr lang="en-US" sz="1100" u="none" strike="noStrike">
                          <a:effectLst/>
                        </a:rPr>
                        <a:t>                 75,000 </a:t>
                      </a:r>
                      <a:endParaRPr lang="en-US" sz="1100" b="0" i="0" u="none" strike="noStrike">
                        <a:solidFill>
                          <a:srgbClr val="000000"/>
                        </a:solidFill>
                        <a:effectLst/>
                        <a:latin typeface="Calibri"/>
                      </a:endParaRPr>
                    </a:p>
                  </a:txBody>
                  <a:tcPr marL="7620" marR="7620" marT="7620" marB="0" anchor="b"/>
                </a:tc>
                <a:tc>
                  <a:txBody>
                    <a:bodyPr/>
                    <a:lstStyle/>
                    <a:p>
                      <a:pPr algn="r" fontAlgn="b"/>
                      <a:r>
                        <a:rPr lang="en-US" sz="1100" u="none" strike="noStrike">
                          <a:effectLst/>
                        </a:rPr>
                        <a:t>8%</a:t>
                      </a:r>
                      <a:endParaRPr lang="en-US" sz="1100" b="0" i="0" u="none" strike="noStrike">
                        <a:solidFill>
                          <a:srgbClr val="000000"/>
                        </a:solidFill>
                        <a:effectLst/>
                        <a:latin typeface="Calibri"/>
                      </a:endParaRPr>
                    </a:p>
                  </a:txBody>
                  <a:tcPr marL="7620" marR="7620" marT="7620" marB="0" anchor="b"/>
                </a:tc>
                <a:tc gridSpan="3">
                  <a:txBody>
                    <a:bodyPr/>
                    <a:lstStyle/>
                    <a:p>
                      <a:pPr algn="l" fontAlgn="b"/>
                      <a:r>
                        <a:rPr lang="en-US" sz="1100" u="none" strike="noStrike" dirty="0">
                          <a:effectLst/>
                        </a:rPr>
                        <a:t>Current liquid  reserves</a:t>
                      </a:r>
                      <a:endParaRPr lang="en-US" sz="1100" b="0" i="0" u="none" strike="noStrike" dirty="0">
                        <a:solidFill>
                          <a:srgbClr val="000000"/>
                        </a:solidFill>
                        <a:effectLst/>
                        <a:latin typeface="Calibri"/>
                      </a:endParaRPr>
                    </a:p>
                  </a:txBody>
                  <a:tcPr marL="7620" marR="7620" marT="7620" marB="0" anchor="b"/>
                </a:tc>
                <a:tc hMerge="1">
                  <a:txBody>
                    <a:bodyPr/>
                    <a:lstStyle/>
                    <a:p>
                      <a:endParaRPr lang="en-US"/>
                    </a:p>
                  </a:txBody>
                  <a:tcPr/>
                </a:tc>
                <a:tc hMerge="1">
                  <a:txBody>
                    <a:bodyPr/>
                    <a:lstStyle/>
                    <a:p>
                      <a:endParaRPr lang="en-US"/>
                    </a:p>
                  </a:txBody>
                  <a:tcPr/>
                </a:tc>
                <a:tc gridSpan="2">
                  <a:txBody>
                    <a:bodyPr/>
                    <a:lstStyle/>
                    <a:p>
                      <a:pPr algn="l" fontAlgn="b"/>
                      <a:endParaRPr lang="en-US" sz="1100" b="0" i="0" u="none" strike="noStrike">
                        <a:solidFill>
                          <a:srgbClr val="000000"/>
                        </a:solidFill>
                        <a:effectLst/>
                        <a:latin typeface="Calibri"/>
                      </a:endParaRPr>
                    </a:p>
                  </a:txBody>
                  <a:tcPr marL="7620" marR="7620" marT="7620" marB="0" anchor="b"/>
                </a:tc>
                <a:tc hMerge="1">
                  <a:txBody>
                    <a:bodyPr/>
                    <a:lstStyle/>
                    <a:p>
                      <a:endParaRPr lang="en-US"/>
                    </a:p>
                  </a:txBody>
                  <a:tcPr/>
                </a:tc>
                <a:extLst>
                  <a:ext uri="{0D108BD9-81ED-4DB2-BD59-A6C34878D82A}">
                    <a16:rowId xmlns:a16="http://schemas.microsoft.com/office/drawing/2014/main" val="10003"/>
                  </a:ext>
                </a:extLst>
              </a:tr>
              <a:tr h="457458">
                <a:tc gridSpan="2">
                  <a:txBody>
                    <a:bodyPr/>
                    <a:lstStyle/>
                    <a:p>
                      <a:pPr algn="l" fontAlgn="b"/>
                      <a:r>
                        <a:rPr lang="en-US" sz="1100" u="none" strike="noStrike" dirty="0">
                          <a:effectLst/>
                        </a:rPr>
                        <a:t>Pledges - unconditional</a:t>
                      </a:r>
                      <a:endParaRPr lang="en-US" sz="1100" b="0" i="0" u="none" strike="noStrike" dirty="0">
                        <a:solidFill>
                          <a:srgbClr val="000000"/>
                        </a:solidFill>
                        <a:effectLst/>
                        <a:latin typeface="Calibri"/>
                      </a:endParaRPr>
                    </a:p>
                  </a:txBody>
                  <a:tcPr marR="7620" marT="7620" marB="0" anchor="b"/>
                </a:tc>
                <a:tc hMerge="1">
                  <a:txBody>
                    <a:bodyPr/>
                    <a:lstStyle/>
                    <a:p>
                      <a:endParaRPr lang="en-US"/>
                    </a:p>
                  </a:txBody>
                  <a:tcPr/>
                </a:tc>
                <a:tc>
                  <a:txBody>
                    <a:bodyPr/>
                    <a:lstStyle/>
                    <a:p>
                      <a:pPr algn="l" fontAlgn="b"/>
                      <a:endParaRPr lang="en-US" sz="1100" b="0" i="0" u="none" strike="noStrike" dirty="0">
                        <a:solidFill>
                          <a:srgbClr val="000000"/>
                        </a:solidFill>
                        <a:effectLst/>
                        <a:latin typeface="Calibri"/>
                      </a:endParaRPr>
                    </a:p>
                  </a:txBody>
                  <a:tcPr marR="7620" marT="7620" marB="0" anchor="b"/>
                </a:tc>
                <a:tc>
                  <a:txBody>
                    <a:bodyPr/>
                    <a:lstStyle/>
                    <a:p>
                      <a:pPr algn="l" fontAlgn="b"/>
                      <a:endParaRPr lang="en-US" sz="1100" b="0" i="0" u="none" strike="noStrike" dirty="0">
                        <a:solidFill>
                          <a:srgbClr val="000000"/>
                        </a:solidFill>
                        <a:effectLst/>
                        <a:latin typeface="Calibri"/>
                      </a:endParaRPr>
                    </a:p>
                  </a:txBody>
                  <a:tcPr marL="7620" marR="7620" marT="7620" marB="0" anchor="b"/>
                </a:tc>
                <a:tc>
                  <a:txBody>
                    <a:bodyPr/>
                    <a:lstStyle/>
                    <a:p>
                      <a:pPr algn="l" fontAlgn="b"/>
                      <a:r>
                        <a:rPr lang="en-US" sz="1100" u="none" strike="noStrike" dirty="0">
                          <a:effectLst/>
                        </a:rPr>
                        <a:t>                    5,000 </a:t>
                      </a:r>
                      <a:endParaRPr lang="en-US" sz="1100" b="0" i="0" u="none" strike="noStrike" dirty="0">
                        <a:solidFill>
                          <a:srgbClr val="000000"/>
                        </a:solidFill>
                        <a:effectLst/>
                        <a:latin typeface="Calibri"/>
                      </a:endParaRPr>
                    </a:p>
                  </a:txBody>
                  <a:tcPr marL="7620" marR="7620" marT="7620" marB="0" anchor="b"/>
                </a:tc>
                <a:tc>
                  <a:txBody>
                    <a:bodyPr/>
                    <a:lstStyle/>
                    <a:p>
                      <a:pPr algn="r" fontAlgn="b"/>
                      <a:r>
                        <a:rPr lang="en-US" sz="1100" u="none" strike="noStrike">
                          <a:effectLst/>
                        </a:rPr>
                        <a:t>1%</a:t>
                      </a:r>
                      <a:endParaRPr lang="en-US" sz="1100" b="0" i="0" u="none" strike="noStrike">
                        <a:solidFill>
                          <a:srgbClr val="000000"/>
                        </a:solidFill>
                        <a:effectLst/>
                        <a:latin typeface="Calibri"/>
                      </a:endParaRPr>
                    </a:p>
                  </a:txBody>
                  <a:tcPr marL="7620" marR="7620" marT="7620" marB="0" anchor="b"/>
                </a:tc>
                <a:tc gridSpan="3">
                  <a:txBody>
                    <a:bodyPr/>
                    <a:lstStyle/>
                    <a:p>
                      <a:pPr algn="l" fontAlgn="b"/>
                      <a:r>
                        <a:rPr lang="en-US" sz="1100" u="none" strike="noStrike" dirty="0">
                          <a:effectLst/>
                        </a:rPr>
                        <a:t>Semi-liquid –</a:t>
                      </a:r>
                      <a:r>
                        <a:rPr lang="en-US" sz="1100" u="none" strike="noStrike" baseline="0" dirty="0">
                          <a:effectLst/>
                        </a:rPr>
                        <a:t> converts near term</a:t>
                      </a:r>
                      <a:endParaRPr lang="en-US" sz="1100" b="0" i="0" u="none" strike="noStrike" dirty="0">
                        <a:solidFill>
                          <a:srgbClr val="000000"/>
                        </a:solidFill>
                        <a:effectLst/>
                        <a:latin typeface="Calibri"/>
                      </a:endParaRPr>
                    </a:p>
                  </a:txBody>
                  <a:tcPr marL="7620" marR="7620" marT="7620" marB="0" anchor="b"/>
                </a:tc>
                <a:tc hMerge="1">
                  <a:txBody>
                    <a:bodyPr/>
                    <a:lstStyle/>
                    <a:p>
                      <a:endParaRPr lang="en-US"/>
                    </a:p>
                  </a:txBody>
                  <a:tcPr/>
                </a:tc>
                <a:tc hMerge="1">
                  <a:txBody>
                    <a:bodyPr/>
                    <a:lstStyle/>
                    <a:p>
                      <a:endParaRPr lang="en-US"/>
                    </a:p>
                  </a:txBody>
                  <a:tcPr/>
                </a:tc>
                <a:tc gridSpan="2">
                  <a:txBody>
                    <a:bodyPr/>
                    <a:lstStyle/>
                    <a:p>
                      <a:pPr algn="l" fontAlgn="b"/>
                      <a:endParaRPr lang="en-US" sz="1100" b="0" i="0" u="none" strike="noStrike" dirty="0">
                        <a:solidFill>
                          <a:srgbClr val="000000"/>
                        </a:solidFill>
                        <a:effectLst/>
                        <a:latin typeface="Calibri"/>
                      </a:endParaRPr>
                    </a:p>
                  </a:txBody>
                  <a:tcPr marL="7620" marR="7620" marT="7620" marB="0" anchor="b"/>
                </a:tc>
                <a:tc hMerge="1">
                  <a:txBody>
                    <a:bodyPr/>
                    <a:lstStyle/>
                    <a:p>
                      <a:endParaRPr lang="en-US"/>
                    </a:p>
                  </a:txBody>
                  <a:tcPr/>
                </a:tc>
                <a:extLst>
                  <a:ext uri="{0D108BD9-81ED-4DB2-BD59-A6C34878D82A}">
                    <a16:rowId xmlns:a16="http://schemas.microsoft.com/office/drawing/2014/main" val="10004"/>
                  </a:ext>
                </a:extLst>
              </a:tr>
              <a:tr h="243978">
                <a:tc gridSpan="3">
                  <a:txBody>
                    <a:bodyPr/>
                    <a:lstStyle/>
                    <a:p>
                      <a:pPr algn="l" fontAlgn="b"/>
                      <a:r>
                        <a:rPr lang="en-US" sz="1100" u="none" strike="noStrike" dirty="0">
                          <a:effectLst/>
                        </a:rPr>
                        <a:t>Investments – endowment</a:t>
                      </a:r>
                      <a:endParaRPr lang="en-US" sz="1100" b="0" i="0" u="none" strike="noStrike" dirty="0">
                        <a:solidFill>
                          <a:srgbClr val="000000"/>
                        </a:solidFill>
                        <a:effectLst/>
                        <a:latin typeface="Calibri"/>
                      </a:endParaRPr>
                    </a:p>
                  </a:txBody>
                  <a:tcPr marR="7620" marT="7620" marB="0" anchor="b"/>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r>
                        <a:rPr lang="en-US" sz="1100" u="none" strike="noStrike">
                          <a:effectLst/>
                        </a:rPr>
                        <a:t>               150,000 </a:t>
                      </a:r>
                      <a:endParaRPr lang="en-US" sz="1100" b="0" i="0" u="none" strike="noStrike">
                        <a:solidFill>
                          <a:srgbClr val="000000"/>
                        </a:solidFill>
                        <a:effectLst/>
                        <a:latin typeface="Calibri"/>
                      </a:endParaRPr>
                    </a:p>
                  </a:txBody>
                  <a:tcPr marL="7620" marR="7620" marT="7620" marB="0" anchor="b"/>
                </a:tc>
                <a:tc>
                  <a:txBody>
                    <a:bodyPr/>
                    <a:lstStyle/>
                    <a:p>
                      <a:pPr algn="r" fontAlgn="b"/>
                      <a:r>
                        <a:rPr lang="en-US" sz="1100" u="none" strike="noStrike">
                          <a:effectLst/>
                        </a:rPr>
                        <a:t>15%</a:t>
                      </a:r>
                      <a:endParaRPr lang="en-US" sz="1100" b="0" i="0" u="none" strike="noStrike">
                        <a:solidFill>
                          <a:srgbClr val="000000"/>
                        </a:solidFill>
                        <a:effectLst/>
                        <a:latin typeface="Calibri"/>
                      </a:endParaRPr>
                    </a:p>
                  </a:txBody>
                  <a:tcPr marL="7620" marR="7620" marT="7620" marB="0" anchor="b"/>
                </a:tc>
                <a:tc gridSpan="5">
                  <a:txBody>
                    <a:bodyPr/>
                    <a:lstStyle/>
                    <a:p>
                      <a:pPr algn="l" fontAlgn="b"/>
                      <a:r>
                        <a:rPr lang="en-US" sz="1100" u="none" strike="noStrike" dirty="0">
                          <a:effectLst/>
                        </a:rPr>
                        <a:t>Long-term - </a:t>
                      </a:r>
                      <a:r>
                        <a:rPr lang="en-US" sz="1100" u="sng" strike="noStrike" dirty="0">
                          <a:effectLst/>
                        </a:rPr>
                        <a:t>donor restricted</a:t>
                      </a:r>
                      <a:r>
                        <a:rPr lang="en-US" sz="1100" u="none" strike="noStrike" dirty="0">
                          <a:effectLst/>
                        </a:rPr>
                        <a:t> reserves</a:t>
                      </a:r>
                      <a:endParaRPr lang="en-US" sz="1100" b="0" i="0" u="none" strike="noStrike" dirty="0">
                        <a:solidFill>
                          <a:srgbClr val="000000"/>
                        </a:solidFill>
                        <a:effectLst/>
                        <a:latin typeface="Calibri"/>
                      </a:endParaRPr>
                    </a:p>
                  </a:txBody>
                  <a:tcPr marL="7620" marR="7620" marT="762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5"/>
                  </a:ext>
                </a:extLst>
              </a:tr>
              <a:tr h="457458">
                <a:tc gridSpan="2">
                  <a:txBody>
                    <a:bodyPr/>
                    <a:lstStyle/>
                    <a:p>
                      <a:pPr algn="l" fontAlgn="b"/>
                      <a:r>
                        <a:rPr lang="en-US" sz="1100" u="none" strike="noStrike" dirty="0">
                          <a:effectLst/>
                        </a:rPr>
                        <a:t>Property, plant and equipment - net</a:t>
                      </a:r>
                      <a:endParaRPr lang="en-US" sz="1100" b="0" i="0" u="none" strike="noStrike" dirty="0">
                        <a:solidFill>
                          <a:srgbClr val="000000"/>
                        </a:solidFill>
                        <a:effectLst/>
                        <a:latin typeface="Calibri"/>
                      </a:endParaRPr>
                    </a:p>
                  </a:txBody>
                  <a:tcPr marR="7620" marT="7620" marB="0" anchor="b"/>
                </a:tc>
                <a:tc hMerge="1">
                  <a:txBody>
                    <a:bodyPr/>
                    <a:lstStyle/>
                    <a:p>
                      <a:endParaRPr lang="en-US"/>
                    </a:p>
                  </a:txBody>
                  <a:tcPr/>
                </a:tc>
                <a:tc>
                  <a:txBody>
                    <a:bodyPr/>
                    <a:lstStyle/>
                    <a:p>
                      <a:pPr algn="l" fontAlgn="b"/>
                      <a:endParaRPr lang="en-US" sz="1100" b="0" i="0" u="none" strike="noStrike">
                        <a:solidFill>
                          <a:srgbClr val="000000"/>
                        </a:solidFill>
                        <a:effectLst/>
                        <a:latin typeface="Calibri"/>
                      </a:endParaRPr>
                    </a:p>
                  </a:txBody>
                  <a:tcPr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r>
                        <a:rPr lang="en-US" sz="1100" u="sng" strike="noStrike" dirty="0">
                          <a:effectLst/>
                        </a:rPr>
                        <a:t>               750,000 </a:t>
                      </a:r>
                      <a:endParaRPr lang="en-US" sz="1100" b="0" i="0" u="sng" strike="noStrike" dirty="0">
                        <a:solidFill>
                          <a:srgbClr val="000000"/>
                        </a:solidFill>
                        <a:effectLst/>
                        <a:latin typeface="Calibri"/>
                      </a:endParaRPr>
                    </a:p>
                  </a:txBody>
                  <a:tcPr marL="7620" marR="7620" marT="7620" marB="0" anchor="b"/>
                </a:tc>
                <a:tc>
                  <a:txBody>
                    <a:bodyPr/>
                    <a:lstStyle/>
                    <a:p>
                      <a:pPr algn="r" fontAlgn="b"/>
                      <a:r>
                        <a:rPr lang="en-US" sz="1100" u="none" strike="noStrike">
                          <a:effectLst/>
                        </a:rPr>
                        <a:t>75%</a:t>
                      </a:r>
                      <a:endParaRPr lang="en-US" sz="1100" b="0" i="0" u="none" strike="noStrike">
                        <a:solidFill>
                          <a:srgbClr val="000000"/>
                        </a:solidFill>
                        <a:effectLst/>
                        <a:latin typeface="Calibri"/>
                      </a:endParaRPr>
                    </a:p>
                  </a:txBody>
                  <a:tcPr marL="7620" marR="7620" marT="7620" marB="0" anchor="b"/>
                </a:tc>
                <a:tc gridSpan="3">
                  <a:txBody>
                    <a:bodyPr/>
                    <a:lstStyle/>
                    <a:p>
                      <a:pPr algn="l" fontAlgn="b"/>
                      <a:r>
                        <a:rPr lang="en-US" sz="1100" u="none" strike="noStrike" dirty="0">
                          <a:effectLst/>
                        </a:rPr>
                        <a:t>Long-term - invested reserves</a:t>
                      </a:r>
                      <a:endParaRPr lang="en-US" sz="1100" b="0" i="0" u="none" strike="noStrike" dirty="0">
                        <a:solidFill>
                          <a:srgbClr val="000000"/>
                        </a:solidFill>
                        <a:effectLst/>
                        <a:latin typeface="Calibri"/>
                      </a:endParaRPr>
                    </a:p>
                  </a:txBody>
                  <a:tcPr marL="7620" marR="7620" marT="7620" marB="0" anchor="b"/>
                </a:tc>
                <a:tc hMerge="1">
                  <a:txBody>
                    <a:bodyPr/>
                    <a:lstStyle/>
                    <a:p>
                      <a:endParaRPr lang="en-US"/>
                    </a:p>
                  </a:txBody>
                  <a:tcPr/>
                </a:tc>
                <a:tc hMerge="1">
                  <a:txBody>
                    <a:bodyPr/>
                    <a:lstStyle/>
                    <a:p>
                      <a:endParaRPr lang="en-US"/>
                    </a:p>
                  </a:txBody>
                  <a:tcPr/>
                </a:tc>
                <a:tc gridSpan="2">
                  <a:txBody>
                    <a:bodyPr/>
                    <a:lstStyle/>
                    <a:p>
                      <a:pPr algn="l" fontAlgn="b"/>
                      <a:endParaRPr lang="en-US" sz="1100" b="0" i="0" u="none" strike="noStrike">
                        <a:solidFill>
                          <a:srgbClr val="000000"/>
                        </a:solidFill>
                        <a:effectLst/>
                        <a:latin typeface="Calibri"/>
                      </a:endParaRPr>
                    </a:p>
                  </a:txBody>
                  <a:tcPr marL="7620" marR="7620" marT="7620" marB="0" anchor="b"/>
                </a:tc>
                <a:tc hMerge="1">
                  <a:txBody>
                    <a:bodyPr/>
                    <a:lstStyle/>
                    <a:p>
                      <a:endParaRPr lang="en-US"/>
                    </a:p>
                  </a:txBody>
                  <a:tcPr/>
                </a:tc>
                <a:extLst>
                  <a:ext uri="{0D108BD9-81ED-4DB2-BD59-A6C34878D82A}">
                    <a16:rowId xmlns:a16="http://schemas.microsoft.com/office/drawing/2014/main" val="10006"/>
                  </a:ext>
                </a:extLst>
              </a:tr>
              <a:tr h="254143">
                <a:tc gridSpan="2">
                  <a:txBody>
                    <a:bodyPr/>
                    <a:lstStyle/>
                    <a:p>
                      <a:pPr algn="ctr" fontAlgn="b"/>
                      <a:r>
                        <a:rPr lang="en-US" sz="1100" u="none" strike="noStrike" dirty="0">
                          <a:effectLst/>
                        </a:rPr>
                        <a:t>Total Assets</a:t>
                      </a:r>
                      <a:endParaRPr lang="en-US" sz="1100" b="1" i="0" u="none" strike="noStrike" dirty="0">
                        <a:solidFill>
                          <a:srgbClr val="000000"/>
                        </a:solidFill>
                        <a:effectLst/>
                        <a:latin typeface="Calibri"/>
                      </a:endParaRPr>
                    </a:p>
                  </a:txBody>
                  <a:tcPr marL="7620" marR="7620" marT="7620" marB="0" anchor="b"/>
                </a:tc>
                <a:tc hMerge="1">
                  <a:txBody>
                    <a:bodyPr/>
                    <a:lstStyle/>
                    <a:p>
                      <a:endParaRPr lang="en-US"/>
                    </a:p>
                  </a:txBody>
                  <a:tcPr/>
                </a:tc>
                <a:tc>
                  <a:txBody>
                    <a:bodyPr/>
                    <a:lstStyle/>
                    <a:p>
                      <a:pPr algn="ctr" fontAlgn="b"/>
                      <a:endParaRPr lang="en-US" sz="1100" b="1" i="0" u="none" strike="noStrike" dirty="0">
                        <a:solidFill>
                          <a:srgbClr val="000000"/>
                        </a:solidFill>
                        <a:effectLst/>
                        <a:latin typeface="Calibri"/>
                      </a:endParaRPr>
                    </a:p>
                  </a:txBody>
                  <a:tcPr marL="7620" marR="7620" marT="7620" marB="0" anchor="b"/>
                </a:tc>
                <a:tc>
                  <a:txBody>
                    <a:bodyPr/>
                    <a:lstStyle/>
                    <a:p>
                      <a:pPr algn="ctr" fontAlgn="b"/>
                      <a:endParaRPr lang="en-US" sz="1100" b="0" i="0" u="none" strike="noStrike" dirty="0">
                        <a:solidFill>
                          <a:srgbClr val="FF0000"/>
                        </a:solidFill>
                        <a:effectLst/>
                        <a:latin typeface="Calibri"/>
                      </a:endParaRPr>
                    </a:p>
                  </a:txBody>
                  <a:tcPr marL="7620" marR="7620" marT="7620" marB="0" anchor="b"/>
                </a:tc>
                <a:tc>
                  <a:txBody>
                    <a:bodyPr/>
                    <a:lstStyle/>
                    <a:p>
                      <a:pPr algn="l" fontAlgn="b"/>
                      <a:r>
                        <a:rPr lang="en-US" sz="1100" u="none" strike="noStrike" dirty="0">
                          <a:effectLst/>
                        </a:rPr>
                        <a:t> </a:t>
                      </a:r>
                      <a:r>
                        <a:rPr lang="en-US" sz="1100" u="sng" strike="noStrike" dirty="0">
                          <a:effectLst/>
                        </a:rPr>
                        <a:t>$        1,000,000 </a:t>
                      </a:r>
                      <a:endParaRPr lang="en-US" sz="1100" b="0" i="0" u="sng" strike="noStrike" dirty="0">
                        <a:solidFill>
                          <a:srgbClr val="000000"/>
                        </a:solidFill>
                        <a:effectLst/>
                        <a:latin typeface="Calibri"/>
                      </a:endParaRPr>
                    </a:p>
                  </a:txBody>
                  <a:tcPr marL="7620" marR="7620" marT="7620" marB="0" anchor="b"/>
                </a:tc>
                <a:tc>
                  <a:txBody>
                    <a:bodyPr/>
                    <a:lstStyle/>
                    <a:p>
                      <a:pPr algn="l" fontAlgn="b"/>
                      <a:endParaRPr lang="en-US" sz="1100" b="0" i="0" u="none" strike="noStrike" dirty="0">
                        <a:solidFill>
                          <a:srgbClr val="000000"/>
                        </a:solidFill>
                        <a:effectLst/>
                        <a:latin typeface="Calibri"/>
                      </a:endParaRPr>
                    </a:p>
                  </a:txBody>
                  <a:tcPr marL="7620" marR="7620" marT="7620" marB="0" anchor="b"/>
                </a:tc>
                <a:tc>
                  <a:txBody>
                    <a:bodyPr/>
                    <a:lstStyle/>
                    <a:p>
                      <a:pPr algn="l" fontAlgn="b"/>
                      <a:endParaRPr lang="en-US" sz="1100" b="0" i="0" u="none" strike="noStrike" dirty="0">
                        <a:solidFill>
                          <a:srgbClr val="000000"/>
                        </a:solidFill>
                        <a:effectLst/>
                        <a:latin typeface="Calibri"/>
                      </a:endParaRPr>
                    </a:p>
                  </a:txBody>
                  <a:tcPr marL="7620" marR="7620" marT="7620" marB="0" anchor="b"/>
                </a:tc>
                <a:tc>
                  <a:txBody>
                    <a:bodyPr/>
                    <a:lstStyle/>
                    <a:p>
                      <a:pPr algn="l" fontAlgn="b"/>
                      <a:endParaRPr lang="en-US" sz="1100" b="0" i="0" u="none" strike="noStrike" dirty="0">
                        <a:solidFill>
                          <a:srgbClr val="000000"/>
                        </a:solidFill>
                        <a:effectLst/>
                        <a:latin typeface="Calibri"/>
                      </a:endParaRPr>
                    </a:p>
                  </a:txBody>
                  <a:tcPr marL="7620" marR="7620" marT="7620" marB="0" anchor="b"/>
                </a:tc>
                <a:tc>
                  <a:txBody>
                    <a:bodyPr/>
                    <a:lstStyle/>
                    <a:p>
                      <a:pPr algn="l" fontAlgn="b"/>
                      <a:endParaRPr lang="en-US" sz="1000" b="0" i="0" u="none" strike="noStrike">
                        <a:solidFill>
                          <a:srgbClr val="000000"/>
                        </a:solidFill>
                        <a:effectLst/>
                        <a:latin typeface="Calibri"/>
                      </a:endParaRPr>
                    </a:p>
                  </a:txBody>
                  <a:tcPr marL="7620" marR="7620" marT="7620" marB="0" anchor="b"/>
                </a:tc>
                <a:tc gridSpan="2">
                  <a:txBody>
                    <a:bodyPr/>
                    <a:lstStyle/>
                    <a:p>
                      <a:pPr algn="l" fontAlgn="b"/>
                      <a:endParaRPr lang="en-US" sz="1100" b="0" i="0" u="none" strike="noStrike">
                        <a:solidFill>
                          <a:srgbClr val="000000"/>
                        </a:solidFill>
                        <a:effectLst/>
                        <a:latin typeface="Calibri"/>
                      </a:endParaRPr>
                    </a:p>
                  </a:txBody>
                  <a:tcPr marL="7620" marR="7620" marT="7620" marB="0" anchor="b"/>
                </a:tc>
                <a:tc hMerge="1">
                  <a:txBody>
                    <a:bodyPr/>
                    <a:lstStyle/>
                    <a:p>
                      <a:endParaRPr lang="en-US"/>
                    </a:p>
                  </a:txBody>
                  <a:tcPr/>
                </a:tc>
                <a:extLst>
                  <a:ext uri="{0D108BD9-81ED-4DB2-BD59-A6C34878D82A}">
                    <a16:rowId xmlns:a16="http://schemas.microsoft.com/office/drawing/2014/main" val="10007"/>
                  </a:ext>
                </a:extLst>
              </a:tr>
              <a:tr h="254143">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ctr" fontAlgn="b"/>
                      <a:endParaRPr lang="en-US" sz="1100" b="0" i="0" u="none" strike="noStrike">
                        <a:solidFill>
                          <a:srgbClr val="FF0000"/>
                        </a:solidFill>
                        <a:effectLst/>
                        <a:latin typeface="Calibri"/>
                      </a:endParaRPr>
                    </a:p>
                  </a:txBody>
                  <a:tcPr marL="7620" marR="7620" marT="7620" marB="0" anchor="b"/>
                </a:tc>
                <a:tc>
                  <a:txBody>
                    <a:bodyPr/>
                    <a:lstStyle/>
                    <a:p>
                      <a:pPr algn="l" fontAlgn="b"/>
                      <a:endParaRPr lang="en-US" sz="9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000" b="0" i="0" u="none" strike="noStrike">
                        <a:solidFill>
                          <a:srgbClr val="000000"/>
                        </a:solidFill>
                        <a:effectLst/>
                        <a:latin typeface="Calibri"/>
                      </a:endParaRPr>
                    </a:p>
                  </a:txBody>
                  <a:tcPr marL="7620" marR="7620" marT="7620" marB="0" anchor="b"/>
                </a:tc>
                <a:tc>
                  <a:txBody>
                    <a:bodyPr/>
                    <a:lstStyle/>
                    <a:p>
                      <a:pPr algn="l" fontAlgn="b"/>
                      <a:endParaRPr lang="en-US" sz="1000" b="0" i="0" u="none" strike="noStrike">
                        <a:solidFill>
                          <a:srgbClr val="000000"/>
                        </a:solidFill>
                        <a:effectLst/>
                        <a:latin typeface="Calibri"/>
                      </a:endParaRPr>
                    </a:p>
                  </a:txBody>
                  <a:tcPr marL="7620" marR="7620" marT="7620" marB="0" anchor="b"/>
                </a:tc>
                <a:tc>
                  <a:txBody>
                    <a:bodyPr/>
                    <a:lstStyle/>
                    <a:p>
                      <a:pPr algn="l" fontAlgn="b"/>
                      <a:endParaRPr lang="en-US" sz="1000" b="0" i="0" u="none" strike="noStrike">
                        <a:solidFill>
                          <a:srgbClr val="000000"/>
                        </a:solidFill>
                        <a:effectLst/>
                        <a:latin typeface="Calibri"/>
                      </a:endParaRPr>
                    </a:p>
                  </a:txBody>
                  <a:tcPr marL="7620" marR="7620" marT="7620" marB="0" anchor="b"/>
                </a:tc>
                <a:tc gridSpan="2">
                  <a:txBody>
                    <a:bodyPr/>
                    <a:lstStyle/>
                    <a:p>
                      <a:pPr algn="l" fontAlgn="b"/>
                      <a:endParaRPr lang="en-US" sz="1100" b="0" i="0" u="none" strike="noStrike" dirty="0">
                        <a:solidFill>
                          <a:srgbClr val="000000"/>
                        </a:solidFill>
                        <a:effectLst/>
                        <a:latin typeface="Calibri"/>
                      </a:endParaRPr>
                    </a:p>
                  </a:txBody>
                  <a:tcPr marL="7620" marR="7620" marT="7620" marB="0" anchor="b"/>
                </a:tc>
                <a:tc hMerge="1">
                  <a:txBody>
                    <a:bodyPr/>
                    <a:lstStyle/>
                    <a:p>
                      <a:endParaRPr lang="en-US"/>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2741715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RED FLAG – Fixed Assets</a:t>
            </a:r>
          </a:p>
        </p:txBody>
      </p:sp>
      <p:pic>
        <p:nvPicPr>
          <p:cNvPr id="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2133600" y="2057400"/>
            <a:ext cx="4914900" cy="3276600"/>
          </a:xfrm>
        </p:spPr>
      </p:pic>
      <p:pic>
        <p:nvPicPr>
          <p:cNvPr id="5" name="Picture 4"/>
          <p:cNvPicPr>
            <a:picLocks noChangeAspect="1"/>
          </p:cNvPicPr>
          <p:nvPr/>
        </p:nvPicPr>
        <p:blipFill>
          <a:blip r:embed="rId4"/>
          <a:stretch>
            <a:fillRect/>
          </a:stretch>
        </p:blipFill>
        <p:spPr>
          <a:xfrm>
            <a:off x="3067050" y="5592762"/>
            <a:ext cx="3048000" cy="762000"/>
          </a:xfrm>
          <a:prstGeom prst="rect">
            <a:avLst/>
          </a:prstGeom>
        </p:spPr>
      </p:pic>
    </p:spTree>
    <p:extLst>
      <p:ext uri="{BB962C8B-B14F-4D97-AF65-F5344CB8AC3E}">
        <p14:creationId xmlns:p14="http://schemas.microsoft.com/office/powerpoint/2010/main" val="37746628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22238"/>
            <a:ext cx="8233820" cy="1554162"/>
          </a:xfrm>
        </p:spPr>
        <p:txBody>
          <a:bodyPr>
            <a:normAutofit fontScale="90000"/>
          </a:bodyPr>
          <a:lstStyle/>
          <a:p>
            <a:r>
              <a:rPr lang="en-US" sz="4400" b="1" dirty="0">
                <a:solidFill>
                  <a:schemeClr val="accent4">
                    <a:lumMod val="75000"/>
                  </a:schemeClr>
                </a:solidFill>
              </a:rPr>
              <a:t>Managed Resources- #9</a:t>
            </a:r>
            <a:br>
              <a:rPr lang="en-US" sz="4400" b="1" dirty="0">
                <a:solidFill>
                  <a:schemeClr val="accent4">
                    <a:lumMod val="75000"/>
                  </a:schemeClr>
                </a:solidFill>
              </a:rPr>
            </a:br>
            <a:r>
              <a:rPr lang="en-US" sz="4400" b="1" dirty="0">
                <a:solidFill>
                  <a:srgbClr val="00B050"/>
                </a:solidFill>
              </a:rPr>
              <a:t>Effective Use of Investment Property</a:t>
            </a:r>
            <a:endParaRPr lang="en-US" sz="3600" dirty="0">
              <a:solidFill>
                <a:srgbClr val="00B050"/>
              </a:solidFill>
            </a:endParaRPr>
          </a:p>
        </p:txBody>
      </p:sp>
      <p:sp>
        <p:nvSpPr>
          <p:cNvPr id="3" name="Content Placeholder 2"/>
          <p:cNvSpPr>
            <a:spLocks noGrp="1"/>
          </p:cNvSpPr>
          <p:nvPr>
            <p:ph sz="quarter" idx="1"/>
          </p:nvPr>
        </p:nvSpPr>
        <p:spPr>
          <a:xfrm>
            <a:off x="404994" y="712602"/>
            <a:ext cx="3200399" cy="4329386"/>
          </a:xfrm>
        </p:spPr>
        <p:txBody>
          <a:bodyPr/>
          <a:lstStyle/>
          <a:p>
            <a:pPr marL="0" indent="0" algn="ctr">
              <a:buNone/>
            </a:pPr>
            <a:endParaRPr lang="en-US" u="sng" dirty="0"/>
          </a:p>
          <a:p>
            <a:pPr marL="0" indent="0" algn="ctr">
              <a:buNone/>
            </a:pPr>
            <a:endParaRPr lang="en-US" u="sng" dirty="0"/>
          </a:p>
          <a:p>
            <a:pPr marL="0" indent="0" algn="ctr">
              <a:buNone/>
            </a:pPr>
            <a:endParaRPr lang="en-US" u="sng" dirty="0"/>
          </a:p>
          <a:p>
            <a:pPr marL="0" indent="0" algn="ctr">
              <a:buNone/>
            </a:pPr>
            <a:r>
              <a:rPr lang="en-US" sz="2800" u="sng" dirty="0"/>
              <a:t>Total Investments</a:t>
            </a:r>
          </a:p>
          <a:p>
            <a:pPr marL="0" indent="0" algn="ctr">
              <a:buNone/>
            </a:pPr>
            <a:r>
              <a:rPr lang="en-US" sz="2800" dirty="0"/>
              <a:t>Total Assets</a:t>
            </a:r>
          </a:p>
          <a:p>
            <a:pPr marL="0" indent="0" algn="ctr">
              <a:buNone/>
            </a:pPr>
            <a:endParaRPr lang="en-US" sz="2800" dirty="0"/>
          </a:p>
          <a:p>
            <a:pPr marL="0" indent="0" algn="ctr">
              <a:buNone/>
            </a:pPr>
            <a:r>
              <a:rPr lang="en-US" sz="2800" u="sng" dirty="0"/>
              <a:t>Investment Earnings</a:t>
            </a:r>
          </a:p>
          <a:p>
            <a:pPr marL="0" indent="0" algn="ctr">
              <a:buNone/>
            </a:pPr>
            <a:r>
              <a:rPr lang="en-US" sz="2800" dirty="0"/>
              <a:t>Total Investments</a:t>
            </a:r>
            <a:endParaRPr lang="en-US" dirty="0"/>
          </a:p>
          <a:p>
            <a:pPr marL="0" indent="0" algn="ctr">
              <a:buNone/>
            </a:pPr>
            <a:endParaRPr lang="en-US" dirty="0"/>
          </a:p>
        </p:txBody>
      </p:sp>
      <p:sp>
        <p:nvSpPr>
          <p:cNvPr id="6" name="TextBox 5"/>
          <p:cNvSpPr txBox="1"/>
          <p:nvPr/>
        </p:nvSpPr>
        <p:spPr>
          <a:xfrm>
            <a:off x="3603947" y="2236428"/>
            <a:ext cx="285750" cy="923330"/>
          </a:xfrm>
          <a:prstGeom prst="rect">
            <a:avLst/>
          </a:prstGeom>
          <a:noFill/>
        </p:spPr>
        <p:txBody>
          <a:bodyPr wrap="square" rtlCol="0">
            <a:spAutoFit/>
          </a:bodyPr>
          <a:lstStyle/>
          <a:p>
            <a:endParaRPr lang="en-US" dirty="0"/>
          </a:p>
          <a:p>
            <a:r>
              <a:rPr lang="en-US" sz="3600" dirty="0"/>
              <a:t>=</a:t>
            </a:r>
          </a:p>
        </p:txBody>
      </p:sp>
      <p:sp>
        <p:nvSpPr>
          <p:cNvPr id="7" name="TextBox 6"/>
          <p:cNvSpPr txBox="1"/>
          <p:nvPr/>
        </p:nvSpPr>
        <p:spPr>
          <a:xfrm>
            <a:off x="3733800" y="4267200"/>
            <a:ext cx="285750" cy="923330"/>
          </a:xfrm>
          <a:prstGeom prst="rect">
            <a:avLst/>
          </a:prstGeom>
          <a:noFill/>
        </p:spPr>
        <p:txBody>
          <a:bodyPr wrap="square" rtlCol="0">
            <a:spAutoFit/>
          </a:bodyPr>
          <a:lstStyle/>
          <a:p>
            <a:endParaRPr lang="en-US" dirty="0"/>
          </a:p>
          <a:p>
            <a:endParaRPr lang="en-US" sz="3600" dirty="0"/>
          </a:p>
        </p:txBody>
      </p:sp>
      <p:sp>
        <p:nvSpPr>
          <p:cNvPr id="8" name="Content Placeholder 2"/>
          <p:cNvSpPr txBox="1">
            <a:spLocks/>
          </p:cNvSpPr>
          <p:nvPr/>
        </p:nvSpPr>
        <p:spPr>
          <a:xfrm>
            <a:off x="4106118" y="533400"/>
            <a:ext cx="3200399" cy="4329386"/>
          </a:xfrm>
          <a:prstGeom prst="rect">
            <a:avLst/>
          </a:prstGeom>
        </p:spPr>
        <p:txBody>
          <a:bodyPr vert="horz">
            <a:normAutofit/>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0" indent="0" algn="ctr">
              <a:buFont typeface="Wingdings 2"/>
              <a:buNone/>
            </a:pPr>
            <a:endParaRPr lang="en-US" dirty="0"/>
          </a:p>
          <a:p>
            <a:pPr marL="0" indent="0" algn="ctr">
              <a:buFont typeface="Wingdings 2"/>
              <a:buNone/>
            </a:pPr>
            <a:endParaRPr lang="en-US" dirty="0"/>
          </a:p>
          <a:p>
            <a:pPr marL="0" indent="0" algn="ctr">
              <a:buFont typeface="Wingdings 2"/>
              <a:buNone/>
            </a:pPr>
            <a:endParaRPr lang="en-US" sz="1600" dirty="0"/>
          </a:p>
          <a:p>
            <a:pPr marL="0" indent="0" algn="ctr">
              <a:buFont typeface="Wingdings 2"/>
              <a:buNone/>
            </a:pPr>
            <a:endParaRPr lang="en-US" dirty="0"/>
          </a:p>
          <a:p>
            <a:pPr marL="0" indent="0" algn="ctr">
              <a:buFont typeface="Wingdings 2"/>
              <a:buNone/>
            </a:pPr>
            <a:r>
              <a:rPr lang="en-US" sz="3200" dirty="0"/>
              <a:t>% of Assets Invested Externally</a:t>
            </a:r>
          </a:p>
          <a:p>
            <a:pPr marL="0" indent="0" algn="ctr">
              <a:buFont typeface="Wingdings 2"/>
              <a:buNone/>
            </a:pPr>
            <a:endParaRPr lang="en-US" sz="3200" dirty="0"/>
          </a:p>
          <a:p>
            <a:pPr marL="0" indent="0" algn="ctr">
              <a:buFont typeface="Wingdings 2"/>
              <a:buNone/>
            </a:pPr>
            <a:r>
              <a:rPr lang="en-US" sz="3200" dirty="0"/>
              <a:t>Average ROI</a:t>
            </a:r>
          </a:p>
          <a:p>
            <a:pPr marL="0" indent="0" algn="ctr">
              <a:buFont typeface="Wingdings 2"/>
              <a:buNone/>
            </a:pPr>
            <a:endParaRPr lang="en-US" sz="2400" dirty="0"/>
          </a:p>
          <a:p>
            <a:pPr marL="0" indent="0" algn="ctr">
              <a:buFont typeface="Wingdings 2"/>
              <a:buNone/>
            </a:pPr>
            <a:endParaRPr lang="en-US" sz="800" u="sng" dirty="0"/>
          </a:p>
        </p:txBody>
      </p:sp>
      <p:pic>
        <p:nvPicPr>
          <p:cNvPr id="9218" name="Picture 2" descr="C:\Users\rebecca\AppData\Local\Microsoft\Windows\Temporary Internet Files\Content.IE5\CN77S96L\Stock-Market-1-Investor-in-the-Family[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10200" y="4728865"/>
            <a:ext cx="2593528" cy="194514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3605394" y="3653135"/>
            <a:ext cx="285750" cy="923330"/>
          </a:xfrm>
          <a:prstGeom prst="rect">
            <a:avLst/>
          </a:prstGeom>
          <a:noFill/>
        </p:spPr>
        <p:txBody>
          <a:bodyPr wrap="square" rtlCol="0">
            <a:spAutoFit/>
          </a:bodyPr>
          <a:lstStyle/>
          <a:p>
            <a:endParaRPr lang="en-US" dirty="0"/>
          </a:p>
          <a:p>
            <a:r>
              <a:rPr lang="en-US" sz="3600" dirty="0"/>
              <a:t>=</a:t>
            </a:r>
          </a:p>
        </p:txBody>
      </p:sp>
    </p:spTree>
    <p:extLst>
      <p:ext uri="{BB962C8B-B14F-4D97-AF65-F5344CB8AC3E}">
        <p14:creationId xmlns:p14="http://schemas.microsoft.com/office/powerpoint/2010/main" val="368369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chemeClr val="accent4">
                    <a:lumMod val="75000"/>
                  </a:schemeClr>
                </a:solidFill>
              </a:rPr>
              <a:t>Managed Resources- #9</a:t>
            </a:r>
            <a:br>
              <a:rPr lang="en-US" b="1" dirty="0">
                <a:solidFill>
                  <a:schemeClr val="accent4">
                    <a:lumMod val="75000"/>
                  </a:schemeClr>
                </a:solidFill>
              </a:rPr>
            </a:br>
            <a:r>
              <a:rPr lang="en-US" b="1" dirty="0">
                <a:solidFill>
                  <a:srgbClr val="00B050"/>
                </a:solidFill>
              </a:rPr>
              <a:t>Effective Use of Investment Property</a:t>
            </a:r>
            <a:endParaRPr lang="en-US" dirty="0"/>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3996129871"/>
              </p:ext>
            </p:extLst>
          </p:nvPr>
        </p:nvGraphicFramePr>
        <p:xfrm>
          <a:off x="838200" y="2133600"/>
          <a:ext cx="7162800" cy="1854200"/>
        </p:xfrm>
        <a:graphic>
          <a:graphicData uri="http://schemas.openxmlformats.org/drawingml/2006/table">
            <a:tbl>
              <a:tblPr firstRow="1" bandRow="1">
                <a:tableStyleId>{5C22544A-7EE6-4342-B048-85BDC9FD1C3A}</a:tableStyleId>
              </a:tblPr>
              <a:tblGrid>
                <a:gridCol w="3886200">
                  <a:extLst>
                    <a:ext uri="{9D8B030D-6E8A-4147-A177-3AD203B41FA5}">
                      <a16:colId xmlns:a16="http://schemas.microsoft.com/office/drawing/2014/main" val="20000"/>
                    </a:ext>
                  </a:extLst>
                </a:gridCol>
                <a:gridCol w="1676400">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tblGrid>
              <a:tr h="370840">
                <a:tc>
                  <a:txBody>
                    <a:bodyPr/>
                    <a:lstStyle/>
                    <a:p>
                      <a:r>
                        <a:rPr lang="en-US" dirty="0"/>
                        <a:t>               Asset Description</a:t>
                      </a:r>
                    </a:p>
                  </a:txBody>
                  <a:tcPr/>
                </a:tc>
                <a:tc>
                  <a:txBody>
                    <a:bodyPr/>
                    <a:lstStyle/>
                    <a:p>
                      <a:r>
                        <a:rPr lang="en-US" dirty="0"/>
                        <a:t>      </a:t>
                      </a:r>
                      <a:r>
                        <a:rPr lang="en-US" baseline="0" dirty="0"/>
                        <a:t>    Cost</a:t>
                      </a:r>
                      <a:endParaRPr lang="en-US" dirty="0"/>
                    </a:p>
                  </a:txBody>
                  <a:tcPr/>
                </a:tc>
                <a:tc>
                  <a:txBody>
                    <a:bodyPr/>
                    <a:lstStyle/>
                    <a:p>
                      <a:r>
                        <a:rPr lang="en-US" dirty="0"/>
                        <a:t>       Fair Value</a:t>
                      </a:r>
                    </a:p>
                  </a:txBody>
                  <a:tcPr/>
                </a:tc>
                <a:extLst>
                  <a:ext uri="{0D108BD9-81ED-4DB2-BD59-A6C34878D82A}">
                    <a16:rowId xmlns:a16="http://schemas.microsoft.com/office/drawing/2014/main" val="10000"/>
                  </a:ext>
                </a:extLst>
              </a:tr>
              <a:tr h="370840">
                <a:tc>
                  <a:txBody>
                    <a:bodyPr/>
                    <a:lstStyle/>
                    <a:p>
                      <a:r>
                        <a:rPr lang="en-US" dirty="0"/>
                        <a:t>Equity securities</a:t>
                      </a:r>
                    </a:p>
                  </a:txBody>
                  <a:tcPr/>
                </a:tc>
                <a:tc>
                  <a:txBody>
                    <a:bodyPr/>
                    <a:lstStyle/>
                    <a:p>
                      <a:r>
                        <a:rPr lang="en-US" dirty="0"/>
                        <a:t>         $     65,000</a:t>
                      </a:r>
                    </a:p>
                  </a:txBody>
                  <a:tcPr/>
                </a:tc>
                <a:tc>
                  <a:txBody>
                    <a:bodyPr/>
                    <a:lstStyle/>
                    <a:p>
                      <a:r>
                        <a:rPr lang="en-US" dirty="0"/>
                        <a:t>       $      85,000</a:t>
                      </a:r>
                    </a:p>
                  </a:txBody>
                  <a:tcPr/>
                </a:tc>
                <a:extLst>
                  <a:ext uri="{0D108BD9-81ED-4DB2-BD59-A6C34878D82A}">
                    <a16:rowId xmlns:a16="http://schemas.microsoft.com/office/drawing/2014/main" val="10001"/>
                  </a:ext>
                </a:extLst>
              </a:tr>
              <a:tr h="370840">
                <a:tc>
                  <a:txBody>
                    <a:bodyPr/>
                    <a:lstStyle/>
                    <a:p>
                      <a:r>
                        <a:rPr lang="en-US" dirty="0"/>
                        <a:t>Bonds</a:t>
                      </a:r>
                    </a:p>
                  </a:txBody>
                  <a:tcPr/>
                </a:tc>
                <a:tc>
                  <a:txBody>
                    <a:bodyPr/>
                    <a:lstStyle/>
                    <a:p>
                      <a:r>
                        <a:rPr lang="en-US" dirty="0"/>
                        <a:t>                45,000</a:t>
                      </a:r>
                    </a:p>
                  </a:txBody>
                  <a:tcPr/>
                </a:tc>
                <a:tc>
                  <a:txBody>
                    <a:bodyPr/>
                    <a:lstStyle/>
                    <a:p>
                      <a:r>
                        <a:rPr lang="en-US" dirty="0"/>
                        <a:t>               48,000</a:t>
                      </a:r>
                    </a:p>
                  </a:txBody>
                  <a:tcPr/>
                </a:tc>
                <a:extLst>
                  <a:ext uri="{0D108BD9-81ED-4DB2-BD59-A6C34878D82A}">
                    <a16:rowId xmlns:a16="http://schemas.microsoft.com/office/drawing/2014/main" val="10002"/>
                  </a:ext>
                </a:extLst>
              </a:tr>
              <a:tr h="370840">
                <a:tc>
                  <a:txBody>
                    <a:bodyPr/>
                    <a:lstStyle/>
                    <a:p>
                      <a:r>
                        <a:rPr lang="en-US" dirty="0"/>
                        <a:t>Mutual funds</a:t>
                      </a:r>
                    </a:p>
                  </a:txBody>
                  <a:tcPr/>
                </a:tc>
                <a:tc>
                  <a:txBody>
                    <a:bodyPr/>
                    <a:lstStyle/>
                    <a:p>
                      <a:r>
                        <a:rPr lang="en-US" dirty="0"/>
                        <a:t>         </a:t>
                      </a:r>
                      <a:r>
                        <a:rPr lang="en-US" u="sng" dirty="0"/>
                        <a:t>       12,000</a:t>
                      </a:r>
                    </a:p>
                  </a:txBody>
                  <a:tcPr/>
                </a:tc>
                <a:tc>
                  <a:txBody>
                    <a:bodyPr/>
                    <a:lstStyle/>
                    <a:p>
                      <a:r>
                        <a:rPr lang="en-US" dirty="0"/>
                        <a:t>       </a:t>
                      </a:r>
                      <a:r>
                        <a:rPr lang="en-US" u="sng" dirty="0"/>
                        <a:t>        17,000</a:t>
                      </a:r>
                    </a:p>
                  </a:txBody>
                  <a:tcPr/>
                </a:tc>
                <a:extLst>
                  <a:ext uri="{0D108BD9-81ED-4DB2-BD59-A6C34878D82A}">
                    <a16:rowId xmlns:a16="http://schemas.microsoft.com/office/drawing/2014/main" val="10003"/>
                  </a:ext>
                </a:extLst>
              </a:tr>
              <a:tr h="370840">
                <a:tc>
                  <a:txBody>
                    <a:bodyPr/>
                    <a:lstStyle/>
                    <a:p>
                      <a:r>
                        <a:rPr lang="en-US" dirty="0"/>
                        <a:t>      Total investments</a:t>
                      </a:r>
                    </a:p>
                  </a:txBody>
                  <a:tcPr/>
                </a:tc>
                <a:tc>
                  <a:txBody>
                    <a:bodyPr/>
                    <a:lstStyle/>
                    <a:p>
                      <a:r>
                        <a:rPr lang="en-US" dirty="0"/>
                        <a:t>         </a:t>
                      </a:r>
                      <a:r>
                        <a:rPr lang="en-US" u="sng" dirty="0"/>
                        <a:t>$</a:t>
                      </a:r>
                      <a:r>
                        <a:rPr lang="en-US" u="sng" baseline="0" dirty="0"/>
                        <a:t>   122,000</a:t>
                      </a:r>
                      <a:endParaRPr lang="en-US" u="sng" dirty="0"/>
                    </a:p>
                  </a:txBody>
                  <a:tcPr/>
                </a:tc>
                <a:tc>
                  <a:txBody>
                    <a:bodyPr/>
                    <a:lstStyle/>
                    <a:p>
                      <a:r>
                        <a:rPr lang="en-US" dirty="0"/>
                        <a:t>       </a:t>
                      </a:r>
                      <a:r>
                        <a:rPr lang="en-US" u="sng" dirty="0"/>
                        <a:t>$    150,000</a:t>
                      </a: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2297771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RED FLAG – External Investments</a:t>
            </a:r>
          </a:p>
        </p:txBody>
      </p:sp>
      <p:pic>
        <p:nvPicPr>
          <p:cNvPr id="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2133600" y="2057400"/>
            <a:ext cx="4914900" cy="3276600"/>
          </a:xfrm>
        </p:spPr>
      </p:pic>
      <p:pic>
        <p:nvPicPr>
          <p:cNvPr id="5" name="Picture 4"/>
          <p:cNvPicPr>
            <a:picLocks noChangeAspect="1"/>
          </p:cNvPicPr>
          <p:nvPr/>
        </p:nvPicPr>
        <p:blipFill>
          <a:blip r:embed="rId4"/>
          <a:stretch>
            <a:fillRect/>
          </a:stretch>
        </p:blipFill>
        <p:spPr>
          <a:xfrm>
            <a:off x="3067050" y="5592762"/>
            <a:ext cx="3048000" cy="762000"/>
          </a:xfrm>
          <a:prstGeom prst="rect">
            <a:avLst/>
          </a:prstGeom>
        </p:spPr>
      </p:pic>
    </p:spTree>
    <p:extLst>
      <p:ext uri="{BB962C8B-B14F-4D97-AF65-F5344CB8AC3E}">
        <p14:creationId xmlns:p14="http://schemas.microsoft.com/office/powerpoint/2010/main" val="37746628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Sustaining Resources - #10</a:t>
            </a:r>
          </a:p>
        </p:txBody>
      </p:sp>
      <p:pic>
        <p:nvPicPr>
          <p:cNvPr id="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1143000" y="1600200"/>
            <a:ext cx="6982097" cy="3302343"/>
          </a:xfrm>
        </p:spPr>
      </p:pic>
    </p:spTree>
    <p:extLst>
      <p:ext uri="{BB962C8B-B14F-4D97-AF65-F5344CB8AC3E}">
        <p14:creationId xmlns:p14="http://schemas.microsoft.com/office/powerpoint/2010/main" val="24032023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8001000" cy="838200"/>
          </a:xfrm>
        </p:spPr>
        <p:txBody>
          <a:bodyPr>
            <a:normAutofit/>
          </a:bodyPr>
          <a:lstStyle/>
          <a:p>
            <a:r>
              <a:rPr lang="en-US" sz="4400" b="1" dirty="0">
                <a:solidFill>
                  <a:schemeClr val="accent4">
                    <a:lumMod val="75000"/>
                  </a:schemeClr>
                </a:solidFill>
              </a:rPr>
              <a:t>Sustaining Resources- #10</a:t>
            </a:r>
            <a:endParaRPr lang="en-US" sz="3600" dirty="0">
              <a:solidFill>
                <a:srgbClr val="00B050"/>
              </a:solidFill>
            </a:endParaRPr>
          </a:p>
        </p:txBody>
      </p:sp>
      <p:sp>
        <p:nvSpPr>
          <p:cNvPr id="6" name="TextBox 5"/>
          <p:cNvSpPr txBox="1"/>
          <p:nvPr/>
        </p:nvSpPr>
        <p:spPr>
          <a:xfrm>
            <a:off x="4019550" y="2209800"/>
            <a:ext cx="285750" cy="923330"/>
          </a:xfrm>
          <a:prstGeom prst="rect">
            <a:avLst/>
          </a:prstGeom>
          <a:noFill/>
        </p:spPr>
        <p:txBody>
          <a:bodyPr wrap="square" rtlCol="0">
            <a:spAutoFit/>
          </a:bodyPr>
          <a:lstStyle/>
          <a:p>
            <a:endParaRPr lang="en-US" dirty="0"/>
          </a:p>
          <a:p>
            <a:endParaRPr lang="en-US" sz="3600" dirty="0"/>
          </a:p>
        </p:txBody>
      </p:sp>
      <p:sp>
        <p:nvSpPr>
          <p:cNvPr id="7" name="TextBox 6"/>
          <p:cNvSpPr txBox="1"/>
          <p:nvPr/>
        </p:nvSpPr>
        <p:spPr>
          <a:xfrm>
            <a:off x="3733800" y="4267200"/>
            <a:ext cx="285750" cy="923330"/>
          </a:xfrm>
          <a:prstGeom prst="rect">
            <a:avLst/>
          </a:prstGeom>
          <a:noFill/>
        </p:spPr>
        <p:txBody>
          <a:bodyPr wrap="square" rtlCol="0">
            <a:spAutoFit/>
          </a:bodyPr>
          <a:lstStyle/>
          <a:p>
            <a:endParaRPr lang="en-US" dirty="0"/>
          </a:p>
          <a:p>
            <a:endParaRPr lang="en-US" sz="3600" dirty="0"/>
          </a:p>
        </p:txBody>
      </p:sp>
      <p:sp>
        <p:nvSpPr>
          <p:cNvPr id="9" name="TextBox 8"/>
          <p:cNvSpPr txBox="1"/>
          <p:nvPr/>
        </p:nvSpPr>
        <p:spPr>
          <a:xfrm>
            <a:off x="4019550" y="3754056"/>
            <a:ext cx="285750" cy="923330"/>
          </a:xfrm>
          <a:prstGeom prst="rect">
            <a:avLst/>
          </a:prstGeom>
          <a:noFill/>
        </p:spPr>
        <p:txBody>
          <a:bodyPr wrap="square" rtlCol="0">
            <a:spAutoFit/>
          </a:bodyPr>
          <a:lstStyle/>
          <a:p>
            <a:endParaRPr lang="en-US" dirty="0"/>
          </a:p>
          <a:p>
            <a:endParaRPr lang="en-US" sz="3600" dirty="0"/>
          </a:p>
        </p:txBody>
      </p:sp>
      <p:graphicFrame>
        <p:nvGraphicFramePr>
          <p:cNvPr id="12" name="Table 11"/>
          <p:cNvGraphicFramePr>
            <a:graphicFrameLocks noGrp="1"/>
          </p:cNvGraphicFramePr>
          <p:nvPr>
            <p:extLst>
              <p:ext uri="{D42A27DB-BD31-4B8C-83A1-F6EECF244321}">
                <p14:modId xmlns:p14="http://schemas.microsoft.com/office/powerpoint/2010/main" val="3744288968"/>
              </p:ext>
            </p:extLst>
          </p:nvPr>
        </p:nvGraphicFramePr>
        <p:xfrm>
          <a:off x="1905000" y="1156046"/>
          <a:ext cx="5867400" cy="4558954"/>
        </p:xfrm>
        <a:graphic>
          <a:graphicData uri="http://schemas.openxmlformats.org/drawingml/2006/table">
            <a:tbl>
              <a:tblPr>
                <a:tableStyleId>{5C22544A-7EE6-4342-B048-85BDC9FD1C3A}</a:tableStyleId>
              </a:tblPr>
              <a:tblGrid>
                <a:gridCol w="168957">
                  <a:extLst>
                    <a:ext uri="{9D8B030D-6E8A-4147-A177-3AD203B41FA5}">
                      <a16:colId xmlns:a16="http://schemas.microsoft.com/office/drawing/2014/main" val="20000"/>
                    </a:ext>
                  </a:extLst>
                </a:gridCol>
                <a:gridCol w="737265">
                  <a:extLst>
                    <a:ext uri="{9D8B030D-6E8A-4147-A177-3AD203B41FA5}">
                      <a16:colId xmlns:a16="http://schemas.microsoft.com/office/drawing/2014/main" val="20001"/>
                    </a:ext>
                  </a:extLst>
                </a:gridCol>
                <a:gridCol w="737265">
                  <a:extLst>
                    <a:ext uri="{9D8B030D-6E8A-4147-A177-3AD203B41FA5}">
                      <a16:colId xmlns:a16="http://schemas.microsoft.com/office/drawing/2014/main" val="20002"/>
                    </a:ext>
                  </a:extLst>
                </a:gridCol>
                <a:gridCol w="614387">
                  <a:extLst>
                    <a:ext uri="{9D8B030D-6E8A-4147-A177-3AD203B41FA5}">
                      <a16:colId xmlns:a16="http://schemas.microsoft.com/office/drawing/2014/main" val="20003"/>
                    </a:ext>
                  </a:extLst>
                </a:gridCol>
                <a:gridCol w="921581">
                  <a:extLst>
                    <a:ext uri="{9D8B030D-6E8A-4147-A177-3AD203B41FA5}">
                      <a16:colId xmlns:a16="http://schemas.microsoft.com/office/drawing/2014/main" val="20004"/>
                    </a:ext>
                  </a:extLst>
                </a:gridCol>
                <a:gridCol w="476150">
                  <a:extLst>
                    <a:ext uri="{9D8B030D-6E8A-4147-A177-3AD203B41FA5}">
                      <a16:colId xmlns:a16="http://schemas.microsoft.com/office/drawing/2014/main" val="20005"/>
                    </a:ext>
                  </a:extLst>
                </a:gridCol>
                <a:gridCol w="737265">
                  <a:extLst>
                    <a:ext uri="{9D8B030D-6E8A-4147-A177-3AD203B41FA5}">
                      <a16:colId xmlns:a16="http://schemas.microsoft.com/office/drawing/2014/main" val="20006"/>
                    </a:ext>
                  </a:extLst>
                </a:gridCol>
                <a:gridCol w="737265">
                  <a:extLst>
                    <a:ext uri="{9D8B030D-6E8A-4147-A177-3AD203B41FA5}">
                      <a16:colId xmlns:a16="http://schemas.microsoft.com/office/drawing/2014/main" val="20007"/>
                    </a:ext>
                  </a:extLst>
                </a:gridCol>
                <a:gridCol w="737265">
                  <a:extLst>
                    <a:ext uri="{9D8B030D-6E8A-4147-A177-3AD203B41FA5}">
                      <a16:colId xmlns:a16="http://schemas.microsoft.com/office/drawing/2014/main" val="20008"/>
                    </a:ext>
                  </a:extLst>
                </a:gridCol>
              </a:tblGrid>
              <a:tr h="215682">
                <a:tc>
                  <a:txBody>
                    <a:bodyPr/>
                    <a:lstStyle/>
                    <a:p>
                      <a:pPr algn="l" fontAlgn="b"/>
                      <a:endParaRPr lang="en-US" sz="1100" b="0" i="0" u="none" strike="noStrike" dirty="0">
                        <a:solidFill>
                          <a:srgbClr val="000000"/>
                        </a:solidFill>
                        <a:effectLst/>
                        <a:latin typeface="Calibri"/>
                      </a:endParaRPr>
                    </a:p>
                  </a:txBody>
                  <a:tcPr marL="7483" marR="7483" marT="7483" marB="0" anchor="b"/>
                </a:tc>
                <a:tc>
                  <a:txBody>
                    <a:bodyPr/>
                    <a:lstStyle/>
                    <a:p>
                      <a:pPr algn="l" fontAlgn="b"/>
                      <a:endParaRPr lang="en-US" sz="1100" b="0" i="0" u="none" strike="noStrike" dirty="0">
                        <a:solidFill>
                          <a:srgbClr val="000000"/>
                        </a:solidFill>
                        <a:effectLst/>
                        <a:latin typeface="Calibri"/>
                      </a:endParaRPr>
                    </a:p>
                  </a:txBody>
                  <a:tcPr marL="7483" marR="7483" marT="7483" marB="0" anchor="b"/>
                </a:tc>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l" fontAlgn="b"/>
                      <a:endParaRPr lang="en-US" sz="1100" b="0" i="0" u="none" strike="noStrike">
                        <a:solidFill>
                          <a:srgbClr val="000000"/>
                        </a:solidFill>
                        <a:effectLst/>
                        <a:latin typeface="Calibri"/>
                      </a:endParaRPr>
                    </a:p>
                  </a:txBody>
                  <a:tcPr marL="7483" marR="7483" marT="7483" marB="0" anchor="b"/>
                </a:tc>
                <a:extLst>
                  <a:ext uri="{0D108BD9-81ED-4DB2-BD59-A6C34878D82A}">
                    <a16:rowId xmlns:a16="http://schemas.microsoft.com/office/drawing/2014/main" val="10000"/>
                  </a:ext>
                </a:extLst>
              </a:tr>
              <a:tr h="232937">
                <a:tc>
                  <a:txBody>
                    <a:bodyPr/>
                    <a:lstStyle/>
                    <a:p>
                      <a:pPr algn="l" fontAlgn="b"/>
                      <a:endParaRPr lang="en-US" sz="1100" b="0" i="0" u="none" strike="noStrike">
                        <a:solidFill>
                          <a:srgbClr val="000000"/>
                        </a:solidFill>
                        <a:effectLst/>
                        <a:latin typeface="Calibri"/>
                      </a:endParaRPr>
                    </a:p>
                  </a:txBody>
                  <a:tcPr marL="7483" marR="7483" marT="7483" marB="0" anchor="b"/>
                </a:tc>
                <a:tc gridSpan="4">
                  <a:txBody>
                    <a:bodyPr/>
                    <a:lstStyle/>
                    <a:p>
                      <a:pPr algn="ctr" fontAlgn="b"/>
                      <a:r>
                        <a:rPr lang="en-US" sz="1200" u="sng" strike="noStrike" dirty="0">
                          <a:solidFill>
                            <a:schemeClr val="tx1"/>
                          </a:solidFill>
                          <a:effectLst/>
                        </a:rPr>
                        <a:t>Reserve Analysis</a:t>
                      </a:r>
                      <a:endParaRPr lang="en-US" sz="1200" b="1" i="0" u="sng" strike="noStrike" dirty="0">
                        <a:solidFill>
                          <a:schemeClr val="tx1"/>
                        </a:solidFill>
                        <a:effectLst/>
                        <a:latin typeface="Calibri"/>
                      </a:endParaRPr>
                    </a:p>
                  </a:txBody>
                  <a:tcPr marL="7483" marR="7483" marT="7483" marB="0" anchor="b"/>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l" fontAlgn="b"/>
                      <a:endParaRPr lang="en-US" sz="1100" b="0" i="0" u="none" strike="noStrike">
                        <a:solidFill>
                          <a:srgbClr val="000000"/>
                        </a:solidFill>
                        <a:effectLst/>
                        <a:latin typeface="Calibri"/>
                      </a:endParaRPr>
                    </a:p>
                  </a:txBody>
                  <a:tcPr marL="7483" marR="7483" marT="7483" marB="0" anchor="b"/>
                </a:tc>
                <a:extLst>
                  <a:ext uri="{0D108BD9-81ED-4DB2-BD59-A6C34878D82A}">
                    <a16:rowId xmlns:a16="http://schemas.microsoft.com/office/drawing/2014/main" val="10001"/>
                  </a:ext>
                </a:extLst>
              </a:tr>
              <a:tr h="207056">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l" fontAlgn="b"/>
                      <a:r>
                        <a:rPr lang="en-US" sz="1000" u="none" strike="noStrike" dirty="0">
                          <a:effectLst/>
                        </a:rPr>
                        <a:t>Assets:</a:t>
                      </a:r>
                      <a:endParaRPr lang="en-US" sz="1000" b="1" i="0" u="none" strike="noStrike" dirty="0">
                        <a:solidFill>
                          <a:srgbClr val="000000"/>
                        </a:solidFill>
                        <a:effectLst/>
                        <a:latin typeface="Calibri"/>
                      </a:endParaRPr>
                    </a:p>
                  </a:txBody>
                  <a:tcPr marL="7483" marR="7483" marT="7483" marB="0" anchor="b"/>
                </a:tc>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l" fontAlgn="b"/>
                      <a:r>
                        <a:rPr lang="en-US" sz="1100" b="0" i="0" u="none" strike="noStrike" dirty="0">
                          <a:solidFill>
                            <a:srgbClr val="000000"/>
                          </a:solidFill>
                          <a:effectLst/>
                          <a:latin typeface="Calibri"/>
                        </a:rPr>
                        <a:t>                                </a:t>
                      </a:r>
                    </a:p>
                  </a:txBody>
                  <a:tcPr marL="7483" marR="7483" marT="7483" marB="0" anchor="b"/>
                </a:tc>
                <a:tc gridSpan="3">
                  <a:txBody>
                    <a:bodyPr/>
                    <a:lstStyle/>
                    <a:p>
                      <a:pPr algn="ctr" fontAlgn="b"/>
                      <a:endParaRPr lang="en-US" sz="1100" b="0" i="0" u="none" strike="noStrike" dirty="0">
                        <a:solidFill>
                          <a:srgbClr val="000000"/>
                        </a:solidFill>
                        <a:effectLst/>
                        <a:latin typeface="Calibri"/>
                      </a:endParaRPr>
                    </a:p>
                  </a:txBody>
                  <a:tcPr marL="7483" marR="7483" marT="7483"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319210">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l" fontAlgn="b"/>
                      <a:r>
                        <a:rPr lang="en-US" sz="900" u="none" strike="noStrike" dirty="0">
                          <a:effectLst/>
                        </a:rPr>
                        <a:t>Cash</a:t>
                      </a:r>
                      <a:endParaRPr lang="en-US" sz="900" b="0" i="0" u="none" strike="noStrike" dirty="0">
                        <a:solidFill>
                          <a:srgbClr val="000000"/>
                        </a:solidFill>
                        <a:effectLst/>
                        <a:latin typeface="Calibri"/>
                      </a:endParaRPr>
                    </a:p>
                  </a:txBody>
                  <a:tcPr marL="89794" marR="7483" marT="7483" marB="0" anchor="b"/>
                </a:tc>
                <a:tc>
                  <a:txBody>
                    <a:bodyPr/>
                    <a:lstStyle/>
                    <a:p>
                      <a:pPr algn="l" fontAlgn="b"/>
                      <a:endParaRPr lang="en-US" sz="1100" b="0" i="0" u="none" strike="noStrike">
                        <a:solidFill>
                          <a:srgbClr val="000000"/>
                        </a:solidFill>
                        <a:effectLst/>
                        <a:latin typeface="Calibri"/>
                      </a:endParaRPr>
                    </a:p>
                  </a:txBody>
                  <a:tcPr marL="89794" marR="7483" marT="7483" marB="0" anchor="b"/>
                </a:tc>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l" fontAlgn="b"/>
                      <a:r>
                        <a:rPr lang="en-US" sz="900" u="none" strike="noStrike" dirty="0">
                          <a:effectLst/>
                        </a:rPr>
                        <a:t>        $       20,000 </a:t>
                      </a:r>
                      <a:endParaRPr lang="en-US" sz="900" b="0" i="0" u="none" strike="noStrike" dirty="0">
                        <a:solidFill>
                          <a:srgbClr val="000000"/>
                        </a:solidFill>
                        <a:effectLst/>
                        <a:latin typeface="Calibri"/>
                      </a:endParaRPr>
                    </a:p>
                  </a:txBody>
                  <a:tcPr marL="7483" marR="7483" marT="7483" marB="0" anchor="b"/>
                </a:tc>
                <a:tc>
                  <a:txBody>
                    <a:bodyPr/>
                    <a:lstStyle/>
                    <a:p>
                      <a:pPr algn="r" fontAlgn="b"/>
                      <a:r>
                        <a:rPr lang="en-US" sz="1100" u="none" strike="noStrike">
                          <a:effectLst/>
                        </a:rPr>
                        <a:t>2%</a:t>
                      </a:r>
                      <a:endParaRPr lang="en-US" sz="1100" b="0" i="0" u="none" strike="noStrike">
                        <a:solidFill>
                          <a:srgbClr val="000000"/>
                        </a:solidFill>
                        <a:effectLst/>
                        <a:latin typeface="Calibri"/>
                      </a:endParaRPr>
                    </a:p>
                  </a:txBody>
                  <a:tcPr marL="7483" marR="7483" marT="7483" marB="0" anchor="b"/>
                </a:tc>
                <a:tc gridSpan="2">
                  <a:txBody>
                    <a:bodyPr/>
                    <a:lstStyle/>
                    <a:p>
                      <a:pPr algn="l" fontAlgn="b"/>
                      <a:r>
                        <a:rPr lang="en-US" sz="1000" u="none" strike="noStrike">
                          <a:effectLst/>
                        </a:rPr>
                        <a:t>Liquid asset</a:t>
                      </a:r>
                      <a:endParaRPr lang="en-US" sz="1000" b="0" i="0" u="none" strike="noStrike">
                        <a:solidFill>
                          <a:srgbClr val="000000"/>
                        </a:solidFill>
                        <a:effectLst/>
                        <a:latin typeface="Calibri"/>
                      </a:endParaRPr>
                    </a:p>
                  </a:txBody>
                  <a:tcPr marL="7483" marR="7483" marT="7483" marB="0" anchor="b"/>
                </a:tc>
                <a:tc hMerge="1">
                  <a:txBody>
                    <a:bodyPr/>
                    <a:lstStyle/>
                    <a:p>
                      <a:endParaRPr lang="en-US"/>
                    </a:p>
                  </a:txBody>
                  <a:tcPr/>
                </a:tc>
                <a:tc>
                  <a:txBody>
                    <a:bodyPr/>
                    <a:lstStyle/>
                    <a:p>
                      <a:pPr algn="l" fontAlgn="b"/>
                      <a:endParaRPr lang="en-US" sz="1000" b="0" i="0" u="none" strike="noStrike">
                        <a:solidFill>
                          <a:srgbClr val="000000"/>
                        </a:solidFill>
                        <a:effectLst/>
                        <a:latin typeface="Calibri"/>
                      </a:endParaRPr>
                    </a:p>
                  </a:txBody>
                  <a:tcPr marL="7483" marR="7483" marT="7483" marB="0" anchor="b"/>
                </a:tc>
                <a:extLst>
                  <a:ext uri="{0D108BD9-81ED-4DB2-BD59-A6C34878D82A}">
                    <a16:rowId xmlns:a16="http://schemas.microsoft.com/office/drawing/2014/main" val="10003"/>
                  </a:ext>
                </a:extLst>
              </a:tr>
              <a:tr h="207056">
                <a:tc>
                  <a:txBody>
                    <a:bodyPr/>
                    <a:lstStyle/>
                    <a:p>
                      <a:pPr algn="l" fontAlgn="b"/>
                      <a:endParaRPr lang="en-US" sz="1100" b="0" i="0" u="none" strike="noStrike">
                        <a:solidFill>
                          <a:srgbClr val="000000"/>
                        </a:solidFill>
                        <a:effectLst/>
                        <a:latin typeface="Calibri"/>
                      </a:endParaRPr>
                    </a:p>
                  </a:txBody>
                  <a:tcPr marL="7483" marR="7483" marT="7483" marB="0" anchor="b"/>
                </a:tc>
                <a:tc gridSpan="2">
                  <a:txBody>
                    <a:bodyPr/>
                    <a:lstStyle/>
                    <a:p>
                      <a:pPr algn="l" fontAlgn="b"/>
                      <a:r>
                        <a:rPr lang="en-US" sz="900" u="none" strike="noStrike" dirty="0">
                          <a:effectLst/>
                        </a:rPr>
                        <a:t>Certificate of deposit</a:t>
                      </a:r>
                      <a:endParaRPr lang="en-US" sz="900" b="0" i="0" u="none" strike="noStrike" dirty="0">
                        <a:solidFill>
                          <a:srgbClr val="000000"/>
                        </a:solidFill>
                        <a:effectLst/>
                        <a:latin typeface="Calibri"/>
                      </a:endParaRPr>
                    </a:p>
                  </a:txBody>
                  <a:tcPr marL="89794" marR="7483" marT="7483" marB="0" anchor="b"/>
                </a:tc>
                <a:tc hMerge="1">
                  <a:txBody>
                    <a:bodyPr/>
                    <a:lstStyle/>
                    <a:p>
                      <a:endParaRPr lang="en-US"/>
                    </a:p>
                  </a:txBody>
                  <a:tcPr/>
                </a:tc>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l" fontAlgn="b"/>
                      <a:r>
                        <a:rPr lang="en-US" sz="900" u="none" strike="noStrike" dirty="0">
                          <a:effectLst/>
                        </a:rPr>
                        <a:t>                 80,000 </a:t>
                      </a:r>
                      <a:endParaRPr lang="en-US" sz="900" b="0" i="0" u="none" strike="noStrike" dirty="0">
                        <a:solidFill>
                          <a:srgbClr val="000000"/>
                        </a:solidFill>
                        <a:effectLst/>
                        <a:latin typeface="Calibri"/>
                      </a:endParaRPr>
                    </a:p>
                  </a:txBody>
                  <a:tcPr marL="7483" marR="7483" marT="7483" marB="0" anchor="b"/>
                </a:tc>
                <a:tc>
                  <a:txBody>
                    <a:bodyPr/>
                    <a:lstStyle/>
                    <a:p>
                      <a:pPr algn="r" fontAlgn="b"/>
                      <a:r>
                        <a:rPr lang="en-US" sz="1100" u="none" strike="noStrike">
                          <a:effectLst/>
                        </a:rPr>
                        <a:t>9%</a:t>
                      </a:r>
                      <a:endParaRPr lang="en-US" sz="1100" b="0" i="0" u="none" strike="noStrike">
                        <a:solidFill>
                          <a:srgbClr val="000000"/>
                        </a:solidFill>
                        <a:effectLst/>
                        <a:latin typeface="Calibri"/>
                      </a:endParaRPr>
                    </a:p>
                  </a:txBody>
                  <a:tcPr marL="7483" marR="7483" marT="7483" marB="0" anchor="b"/>
                </a:tc>
                <a:tc gridSpan="2">
                  <a:txBody>
                    <a:bodyPr/>
                    <a:lstStyle/>
                    <a:p>
                      <a:pPr algn="l" fontAlgn="b"/>
                      <a:r>
                        <a:rPr lang="en-US" sz="1000" u="none" strike="noStrike">
                          <a:effectLst/>
                        </a:rPr>
                        <a:t>Liquid asset</a:t>
                      </a:r>
                      <a:endParaRPr lang="en-US" sz="1000" b="0" i="0" u="none" strike="noStrike">
                        <a:solidFill>
                          <a:srgbClr val="000000"/>
                        </a:solidFill>
                        <a:effectLst/>
                        <a:latin typeface="Calibri"/>
                      </a:endParaRPr>
                    </a:p>
                  </a:txBody>
                  <a:tcPr marL="7483" marR="7483" marT="7483" marB="0" anchor="b"/>
                </a:tc>
                <a:tc hMerge="1">
                  <a:txBody>
                    <a:bodyPr/>
                    <a:lstStyle/>
                    <a:p>
                      <a:endParaRPr lang="en-US"/>
                    </a:p>
                  </a:txBody>
                  <a:tcPr/>
                </a:tc>
                <a:tc>
                  <a:txBody>
                    <a:bodyPr/>
                    <a:lstStyle/>
                    <a:p>
                      <a:pPr algn="l" fontAlgn="b"/>
                      <a:endParaRPr lang="en-US" sz="1000" b="0" i="0" u="none" strike="noStrike">
                        <a:solidFill>
                          <a:srgbClr val="000000"/>
                        </a:solidFill>
                        <a:effectLst/>
                        <a:latin typeface="Calibri"/>
                      </a:endParaRPr>
                    </a:p>
                  </a:txBody>
                  <a:tcPr marL="7483" marR="7483" marT="7483" marB="0" anchor="b"/>
                </a:tc>
                <a:extLst>
                  <a:ext uri="{0D108BD9-81ED-4DB2-BD59-A6C34878D82A}">
                    <a16:rowId xmlns:a16="http://schemas.microsoft.com/office/drawing/2014/main" val="10004"/>
                  </a:ext>
                </a:extLst>
              </a:tr>
              <a:tr h="345093">
                <a:tc>
                  <a:txBody>
                    <a:bodyPr/>
                    <a:lstStyle/>
                    <a:p>
                      <a:pPr algn="l" fontAlgn="b"/>
                      <a:endParaRPr lang="en-US" sz="1100" b="0" i="0" u="none" strike="noStrike" dirty="0">
                        <a:solidFill>
                          <a:srgbClr val="000000"/>
                        </a:solidFill>
                        <a:effectLst/>
                        <a:latin typeface="Calibri"/>
                      </a:endParaRPr>
                    </a:p>
                  </a:txBody>
                  <a:tcPr marL="7483" marR="7483" marT="7483" marB="0" anchor="b"/>
                </a:tc>
                <a:tc gridSpan="2">
                  <a:txBody>
                    <a:bodyPr/>
                    <a:lstStyle/>
                    <a:p>
                      <a:pPr algn="l" fontAlgn="b"/>
                      <a:r>
                        <a:rPr lang="en-US" sz="900" u="none" strike="noStrike" dirty="0">
                          <a:effectLst/>
                        </a:rPr>
                        <a:t>Property, plant and equipment - net</a:t>
                      </a:r>
                      <a:endParaRPr lang="en-US" sz="900" b="0" i="0" u="none" strike="noStrike" dirty="0">
                        <a:solidFill>
                          <a:srgbClr val="000000"/>
                        </a:solidFill>
                        <a:effectLst/>
                        <a:latin typeface="Calibri"/>
                      </a:endParaRPr>
                    </a:p>
                  </a:txBody>
                  <a:tcPr marL="89794" marR="7483" marT="7483" marB="0" anchor="b"/>
                </a:tc>
                <a:tc hMerge="1">
                  <a:txBody>
                    <a:bodyPr/>
                    <a:lstStyle/>
                    <a:p>
                      <a:endParaRPr lang="en-US"/>
                    </a:p>
                  </a:txBody>
                  <a:tcPr/>
                </a:tc>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l" fontAlgn="b"/>
                      <a:r>
                        <a:rPr lang="en-US" sz="900" u="none" strike="noStrike" dirty="0">
                          <a:effectLst/>
                        </a:rPr>
                        <a:t>        </a:t>
                      </a:r>
                      <a:r>
                        <a:rPr lang="en-US" sz="900" u="sng" strike="noStrike" dirty="0">
                          <a:effectLst/>
                        </a:rPr>
                        <a:t>       750,000</a:t>
                      </a:r>
                      <a:r>
                        <a:rPr lang="en-US" sz="900" u="none" strike="noStrike" dirty="0">
                          <a:effectLst/>
                        </a:rPr>
                        <a:t> </a:t>
                      </a:r>
                      <a:endParaRPr lang="en-US" sz="900" b="0" i="0" u="none" strike="noStrike" dirty="0">
                        <a:solidFill>
                          <a:srgbClr val="000000"/>
                        </a:solidFill>
                        <a:effectLst/>
                        <a:latin typeface="Calibri"/>
                      </a:endParaRPr>
                    </a:p>
                  </a:txBody>
                  <a:tcPr marL="7483" marR="7483" marT="7483" marB="0" anchor="b"/>
                </a:tc>
                <a:tc>
                  <a:txBody>
                    <a:bodyPr/>
                    <a:lstStyle/>
                    <a:p>
                      <a:pPr algn="r" fontAlgn="b"/>
                      <a:r>
                        <a:rPr lang="en-US" sz="1100" u="none" strike="noStrike">
                          <a:effectLst/>
                        </a:rPr>
                        <a:t>88%</a:t>
                      </a:r>
                      <a:endParaRPr lang="en-US" sz="1100" b="0" i="0" u="none" strike="noStrike">
                        <a:solidFill>
                          <a:srgbClr val="000000"/>
                        </a:solidFill>
                        <a:effectLst/>
                        <a:latin typeface="Calibri"/>
                      </a:endParaRPr>
                    </a:p>
                  </a:txBody>
                  <a:tcPr marL="7483" marR="7483" marT="7483" marB="0" anchor="b"/>
                </a:tc>
                <a:tc gridSpan="3">
                  <a:txBody>
                    <a:bodyPr/>
                    <a:lstStyle/>
                    <a:p>
                      <a:pPr algn="l" fontAlgn="b"/>
                      <a:r>
                        <a:rPr lang="en-US" sz="1000" u="none" strike="noStrike" dirty="0">
                          <a:effectLst/>
                        </a:rPr>
                        <a:t>Non-liquid/Permanent asset</a:t>
                      </a:r>
                      <a:endParaRPr lang="en-US" sz="1000" b="0" i="0" u="none" strike="noStrike" dirty="0">
                        <a:solidFill>
                          <a:srgbClr val="000000"/>
                        </a:solidFill>
                        <a:effectLst/>
                        <a:latin typeface="Calibri"/>
                      </a:endParaRPr>
                    </a:p>
                  </a:txBody>
                  <a:tcPr marL="7483" marR="7483" marT="7483"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5"/>
                  </a:ext>
                </a:extLst>
              </a:tr>
              <a:tr h="319210">
                <a:tc>
                  <a:txBody>
                    <a:bodyPr/>
                    <a:lstStyle/>
                    <a:p>
                      <a:pPr algn="l" fontAlgn="b"/>
                      <a:endParaRPr lang="en-US" sz="1100" b="0" i="0" u="none" strike="noStrike">
                        <a:solidFill>
                          <a:srgbClr val="000000"/>
                        </a:solidFill>
                        <a:effectLst/>
                        <a:latin typeface="Calibri"/>
                      </a:endParaRPr>
                    </a:p>
                  </a:txBody>
                  <a:tcPr marL="7483" marR="7483" marT="7483" marB="0" anchor="b"/>
                </a:tc>
                <a:tc gridSpan="2">
                  <a:txBody>
                    <a:bodyPr/>
                    <a:lstStyle/>
                    <a:p>
                      <a:pPr algn="ctr" fontAlgn="b"/>
                      <a:r>
                        <a:rPr lang="en-US" sz="1000" u="none" strike="noStrike" dirty="0">
                          <a:effectLst/>
                        </a:rPr>
                        <a:t>Total Assets</a:t>
                      </a:r>
                      <a:endParaRPr lang="en-US" sz="1000" b="1" i="0" u="none" strike="noStrike" dirty="0">
                        <a:solidFill>
                          <a:srgbClr val="000000"/>
                        </a:solidFill>
                        <a:effectLst/>
                        <a:latin typeface="Calibri"/>
                      </a:endParaRPr>
                    </a:p>
                  </a:txBody>
                  <a:tcPr marL="7483" marR="7483" marT="7483" marB="0" anchor="b"/>
                </a:tc>
                <a:tc hMerge="1">
                  <a:txBody>
                    <a:bodyPr/>
                    <a:lstStyle/>
                    <a:p>
                      <a:endParaRPr lang="en-US"/>
                    </a:p>
                  </a:txBody>
                  <a:tcPr/>
                </a:tc>
                <a:tc>
                  <a:txBody>
                    <a:bodyPr/>
                    <a:lstStyle/>
                    <a:p>
                      <a:pPr algn="ctr" fontAlgn="b"/>
                      <a:r>
                        <a:rPr lang="en-US" sz="1100" b="1" u="none" strike="noStrike" dirty="0">
                          <a:solidFill>
                            <a:srgbClr val="FF0000"/>
                          </a:solidFill>
                          <a:effectLst/>
                        </a:rPr>
                        <a:t>A</a:t>
                      </a:r>
                      <a:endParaRPr lang="en-US" sz="1100" b="1" i="0" u="none" strike="noStrike" dirty="0">
                        <a:solidFill>
                          <a:srgbClr val="FF0000"/>
                        </a:solidFill>
                        <a:effectLst/>
                        <a:latin typeface="Calibri"/>
                      </a:endParaRPr>
                    </a:p>
                  </a:txBody>
                  <a:tcPr marL="7483" marR="7483" marT="7483" marB="0" anchor="b"/>
                </a:tc>
                <a:tc>
                  <a:txBody>
                    <a:bodyPr/>
                    <a:lstStyle/>
                    <a:p>
                      <a:pPr algn="l" fontAlgn="b"/>
                      <a:r>
                        <a:rPr lang="en-US" sz="900" u="none" strike="noStrike" dirty="0">
                          <a:effectLst/>
                        </a:rPr>
                        <a:t>        </a:t>
                      </a:r>
                      <a:r>
                        <a:rPr lang="en-US" sz="900" u="sng" strike="noStrike" dirty="0">
                          <a:effectLst/>
                        </a:rPr>
                        <a:t>$     850,000</a:t>
                      </a:r>
                      <a:r>
                        <a:rPr lang="en-US" sz="900" u="none" strike="noStrike" dirty="0">
                          <a:effectLst/>
                        </a:rPr>
                        <a:t> </a:t>
                      </a:r>
                      <a:endParaRPr lang="en-US" sz="900" b="0" i="0" u="none" strike="noStrike" dirty="0">
                        <a:solidFill>
                          <a:srgbClr val="000000"/>
                        </a:solidFill>
                        <a:effectLst/>
                        <a:latin typeface="Calibri"/>
                      </a:endParaRPr>
                    </a:p>
                  </a:txBody>
                  <a:tcPr marL="7483" marR="7483" marT="7483" marB="0" anchor="b"/>
                </a:tc>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l" fontAlgn="b"/>
                      <a:endParaRPr lang="en-US" sz="1000" b="0" i="0" u="none" strike="noStrike">
                        <a:solidFill>
                          <a:srgbClr val="000000"/>
                        </a:solidFill>
                        <a:effectLst/>
                        <a:latin typeface="Calibri"/>
                      </a:endParaRPr>
                    </a:p>
                  </a:txBody>
                  <a:tcPr marL="7483" marR="7483" marT="7483" marB="0" anchor="b"/>
                </a:tc>
                <a:tc>
                  <a:txBody>
                    <a:bodyPr/>
                    <a:lstStyle/>
                    <a:p>
                      <a:pPr algn="l" fontAlgn="b"/>
                      <a:endParaRPr lang="en-US" sz="1000" b="0" i="0" u="none" strike="noStrike">
                        <a:solidFill>
                          <a:srgbClr val="000000"/>
                        </a:solidFill>
                        <a:effectLst/>
                        <a:latin typeface="Calibri"/>
                      </a:endParaRPr>
                    </a:p>
                  </a:txBody>
                  <a:tcPr marL="7483" marR="7483" marT="7483" marB="0" anchor="b"/>
                </a:tc>
                <a:tc>
                  <a:txBody>
                    <a:bodyPr/>
                    <a:lstStyle/>
                    <a:p>
                      <a:pPr algn="l" fontAlgn="b"/>
                      <a:endParaRPr lang="en-US" sz="1000" b="0" i="0" u="none" strike="noStrike">
                        <a:solidFill>
                          <a:srgbClr val="000000"/>
                        </a:solidFill>
                        <a:effectLst/>
                        <a:latin typeface="Calibri"/>
                      </a:endParaRPr>
                    </a:p>
                  </a:txBody>
                  <a:tcPr marL="7483" marR="7483" marT="7483" marB="0" anchor="b"/>
                </a:tc>
                <a:extLst>
                  <a:ext uri="{0D108BD9-81ED-4DB2-BD59-A6C34878D82A}">
                    <a16:rowId xmlns:a16="http://schemas.microsoft.com/office/drawing/2014/main" val="10006"/>
                  </a:ext>
                </a:extLst>
              </a:tr>
              <a:tr h="215682">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l" fontAlgn="b"/>
                      <a:endParaRPr lang="en-US" sz="1100" b="0" i="0" u="none" strike="noStrike" dirty="0">
                        <a:solidFill>
                          <a:srgbClr val="000000"/>
                        </a:solidFill>
                        <a:effectLst/>
                        <a:latin typeface="Calibri"/>
                      </a:endParaRPr>
                    </a:p>
                  </a:txBody>
                  <a:tcPr marL="7483" marR="7483" marT="7483" marB="0" anchor="b"/>
                </a:tc>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ctr" fontAlgn="b"/>
                      <a:endParaRPr lang="en-US" sz="1100" b="0" i="0" u="none" strike="noStrike">
                        <a:solidFill>
                          <a:srgbClr val="FF0000"/>
                        </a:solidFill>
                        <a:effectLst/>
                        <a:latin typeface="Calibri"/>
                      </a:endParaRPr>
                    </a:p>
                  </a:txBody>
                  <a:tcPr marL="7483" marR="7483" marT="7483" marB="0" anchor="b"/>
                </a:tc>
                <a:tc>
                  <a:txBody>
                    <a:bodyPr/>
                    <a:lstStyle/>
                    <a:p>
                      <a:pPr algn="l" fontAlgn="b"/>
                      <a:endParaRPr lang="en-US" sz="900" b="0" i="0" u="none" strike="noStrike" dirty="0">
                        <a:solidFill>
                          <a:srgbClr val="000000"/>
                        </a:solidFill>
                        <a:effectLst/>
                        <a:latin typeface="Calibri"/>
                      </a:endParaRPr>
                    </a:p>
                  </a:txBody>
                  <a:tcPr marL="7483" marR="7483" marT="7483" marB="0" anchor="b"/>
                </a:tc>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l" fontAlgn="b"/>
                      <a:endParaRPr lang="en-US" sz="1000" b="0" i="0" u="none" strike="noStrike">
                        <a:solidFill>
                          <a:srgbClr val="000000"/>
                        </a:solidFill>
                        <a:effectLst/>
                        <a:latin typeface="Calibri"/>
                      </a:endParaRPr>
                    </a:p>
                  </a:txBody>
                  <a:tcPr marL="7483" marR="7483" marT="7483" marB="0" anchor="b"/>
                </a:tc>
                <a:tc>
                  <a:txBody>
                    <a:bodyPr/>
                    <a:lstStyle/>
                    <a:p>
                      <a:pPr algn="l" fontAlgn="b"/>
                      <a:endParaRPr lang="en-US" sz="1000" b="0" i="0" u="none" strike="noStrike">
                        <a:solidFill>
                          <a:srgbClr val="000000"/>
                        </a:solidFill>
                        <a:effectLst/>
                        <a:latin typeface="Calibri"/>
                      </a:endParaRPr>
                    </a:p>
                  </a:txBody>
                  <a:tcPr marL="7483" marR="7483" marT="7483" marB="0" anchor="b"/>
                </a:tc>
                <a:tc>
                  <a:txBody>
                    <a:bodyPr/>
                    <a:lstStyle/>
                    <a:p>
                      <a:pPr algn="l" fontAlgn="b"/>
                      <a:endParaRPr lang="en-US" sz="1000" b="0" i="0" u="none" strike="noStrike">
                        <a:solidFill>
                          <a:srgbClr val="000000"/>
                        </a:solidFill>
                        <a:effectLst/>
                        <a:latin typeface="Calibri"/>
                      </a:endParaRPr>
                    </a:p>
                  </a:txBody>
                  <a:tcPr marL="7483" marR="7483" marT="7483" marB="0" anchor="b"/>
                </a:tc>
                <a:extLst>
                  <a:ext uri="{0D108BD9-81ED-4DB2-BD59-A6C34878D82A}">
                    <a16:rowId xmlns:a16="http://schemas.microsoft.com/office/drawing/2014/main" val="10007"/>
                  </a:ext>
                </a:extLst>
              </a:tr>
              <a:tr h="207056">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l" fontAlgn="b"/>
                      <a:r>
                        <a:rPr lang="en-US" sz="1000" u="none" strike="noStrike" dirty="0">
                          <a:effectLst/>
                        </a:rPr>
                        <a:t>Liabilities:</a:t>
                      </a:r>
                      <a:endParaRPr lang="en-US" sz="1000" b="1" i="0" u="none" strike="noStrike" dirty="0">
                        <a:solidFill>
                          <a:srgbClr val="000000"/>
                        </a:solidFill>
                        <a:effectLst/>
                        <a:latin typeface="Calibri"/>
                      </a:endParaRPr>
                    </a:p>
                  </a:txBody>
                  <a:tcPr marL="7483" marR="7483" marT="7483" marB="0" anchor="b"/>
                </a:tc>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ctr" fontAlgn="b"/>
                      <a:endParaRPr lang="en-US" sz="1100" b="0" i="0" u="none" strike="noStrike">
                        <a:solidFill>
                          <a:srgbClr val="FF0000"/>
                        </a:solidFill>
                        <a:effectLst/>
                        <a:latin typeface="Calibri"/>
                      </a:endParaRPr>
                    </a:p>
                  </a:txBody>
                  <a:tcPr marL="7483" marR="7483" marT="7483" marB="0" anchor="b"/>
                </a:tc>
                <a:tc>
                  <a:txBody>
                    <a:bodyPr/>
                    <a:lstStyle/>
                    <a:p>
                      <a:pPr algn="l" fontAlgn="b"/>
                      <a:endParaRPr lang="en-US" sz="900" b="0" i="0" u="none" strike="noStrike" dirty="0">
                        <a:solidFill>
                          <a:srgbClr val="000000"/>
                        </a:solidFill>
                        <a:effectLst/>
                        <a:latin typeface="Calibri"/>
                      </a:endParaRPr>
                    </a:p>
                  </a:txBody>
                  <a:tcPr marL="7483" marR="7483" marT="7483" marB="0" anchor="b"/>
                </a:tc>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l" fontAlgn="b"/>
                      <a:endParaRPr lang="en-US" sz="1000" b="0" i="0" u="none" strike="noStrike">
                        <a:solidFill>
                          <a:srgbClr val="000000"/>
                        </a:solidFill>
                        <a:effectLst/>
                        <a:latin typeface="Calibri"/>
                      </a:endParaRPr>
                    </a:p>
                  </a:txBody>
                  <a:tcPr marL="7483" marR="7483" marT="7483" marB="0" anchor="b"/>
                </a:tc>
                <a:tc>
                  <a:txBody>
                    <a:bodyPr/>
                    <a:lstStyle/>
                    <a:p>
                      <a:pPr algn="l" fontAlgn="b"/>
                      <a:endParaRPr lang="en-US" sz="1000" b="0" i="0" u="none" strike="noStrike">
                        <a:solidFill>
                          <a:srgbClr val="000000"/>
                        </a:solidFill>
                        <a:effectLst/>
                        <a:latin typeface="Calibri"/>
                      </a:endParaRPr>
                    </a:p>
                  </a:txBody>
                  <a:tcPr marL="7483" marR="7483" marT="7483" marB="0" anchor="b"/>
                </a:tc>
                <a:tc>
                  <a:txBody>
                    <a:bodyPr/>
                    <a:lstStyle/>
                    <a:p>
                      <a:pPr algn="l" fontAlgn="b"/>
                      <a:endParaRPr lang="en-US" sz="1000" b="0" i="0" u="none" strike="noStrike">
                        <a:solidFill>
                          <a:srgbClr val="000000"/>
                        </a:solidFill>
                        <a:effectLst/>
                        <a:latin typeface="Calibri"/>
                      </a:endParaRPr>
                    </a:p>
                  </a:txBody>
                  <a:tcPr marL="7483" marR="7483" marT="7483" marB="0" anchor="b"/>
                </a:tc>
                <a:extLst>
                  <a:ext uri="{0D108BD9-81ED-4DB2-BD59-A6C34878D82A}">
                    <a16:rowId xmlns:a16="http://schemas.microsoft.com/office/drawing/2014/main" val="10008"/>
                  </a:ext>
                </a:extLst>
              </a:tr>
              <a:tr h="207056">
                <a:tc>
                  <a:txBody>
                    <a:bodyPr/>
                    <a:lstStyle/>
                    <a:p>
                      <a:pPr algn="l" fontAlgn="b"/>
                      <a:endParaRPr lang="en-US" sz="1100" b="0" i="0" u="none" strike="noStrike">
                        <a:solidFill>
                          <a:srgbClr val="000000"/>
                        </a:solidFill>
                        <a:effectLst/>
                        <a:latin typeface="Calibri"/>
                      </a:endParaRPr>
                    </a:p>
                  </a:txBody>
                  <a:tcPr marL="7483" marR="7483" marT="7483" marB="0" anchor="b"/>
                </a:tc>
                <a:tc gridSpan="2">
                  <a:txBody>
                    <a:bodyPr/>
                    <a:lstStyle/>
                    <a:p>
                      <a:pPr algn="l" fontAlgn="b"/>
                      <a:r>
                        <a:rPr lang="en-US" sz="900" u="none" strike="noStrike" dirty="0">
                          <a:effectLst/>
                        </a:rPr>
                        <a:t>Accounts payable</a:t>
                      </a:r>
                      <a:endParaRPr lang="en-US" sz="900" b="0" i="0" u="none" strike="noStrike" dirty="0">
                        <a:solidFill>
                          <a:srgbClr val="000000"/>
                        </a:solidFill>
                        <a:effectLst/>
                        <a:latin typeface="Calibri"/>
                      </a:endParaRPr>
                    </a:p>
                  </a:txBody>
                  <a:tcPr marL="89794" marR="7483" marT="7483" marB="0" anchor="b"/>
                </a:tc>
                <a:tc hMerge="1">
                  <a:txBody>
                    <a:bodyPr/>
                    <a:lstStyle/>
                    <a:p>
                      <a:endParaRPr lang="en-US"/>
                    </a:p>
                  </a:txBody>
                  <a:tcPr/>
                </a:tc>
                <a:tc>
                  <a:txBody>
                    <a:bodyPr/>
                    <a:lstStyle/>
                    <a:p>
                      <a:pPr algn="ctr" fontAlgn="b"/>
                      <a:endParaRPr lang="en-US" sz="1100" b="0" i="0" u="none" strike="noStrike">
                        <a:solidFill>
                          <a:srgbClr val="FF0000"/>
                        </a:solidFill>
                        <a:effectLst/>
                        <a:latin typeface="Calibri"/>
                      </a:endParaRPr>
                    </a:p>
                  </a:txBody>
                  <a:tcPr marL="7483" marR="7483" marT="7483" marB="0" anchor="b"/>
                </a:tc>
                <a:tc>
                  <a:txBody>
                    <a:bodyPr/>
                    <a:lstStyle/>
                    <a:p>
                      <a:pPr algn="l" fontAlgn="b"/>
                      <a:r>
                        <a:rPr lang="en-US" sz="900" u="none" strike="noStrike" dirty="0">
                          <a:effectLst/>
                        </a:rPr>
                        <a:t>        $         7,000 </a:t>
                      </a:r>
                      <a:endParaRPr lang="en-US" sz="900" b="0" i="0" u="none" strike="noStrike" dirty="0">
                        <a:solidFill>
                          <a:srgbClr val="000000"/>
                        </a:solidFill>
                        <a:effectLst/>
                        <a:latin typeface="Calibri"/>
                      </a:endParaRPr>
                    </a:p>
                  </a:txBody>
                  <a:tcPr marL="7483" marR="7483" marT="7483" marB="0" anchor="b"/>
                </a:tc>
                <a:tc>
                  <a:txBody>
                    <a:bodyPr/>
                    <a:lstStyle/>
                    <a:p>
                      <a:pPr algn="l" fontAlgn="b"/>
                      <a:endParaRPr lang="en-US" sz="1100" b="0" i="0" u="none" strike="noStrike">
                        <a:solidFill>
                          <a:srgbClr val="000000"/>
                        </a:solidFill>
                        <a:effectLst/>
                        <a:latin typeface="Calibri"/>
                      </a:endParaRPr>
                    </a:p>
                  </a:txBody>
                  <a:tcPr marL="7483" marR="7483" marT="7483" marB="0" anchor="b"/>
                </a:tc>
                <a:tc gridSpan="2">
                  <a:txBody>
                    <a:bodyPr/>
                    <a:lstStyle/>
                    <a:p>
                      <a:pPr algn="l" fontAlgn="b"/>
                      <a:r>
                        <a:rPr lang="en-US" sz="1000" u="none" strike="noStrike">
                          <a:effectLst/>
                        </a:rPr>
                        <a:t>Current liability</a:t>
                      </a:r>
                      <a:endParaRPr lang="en-US" sz="1000" b="0" i="0" u="none" strike="noStrike">
                        <a:solidFill>
                          <a:srgbClr val="000000"/>
                        </a:solidFill>
                        <a:effectLst/>
                        <a:latin typeface="Calibri"/>
                      </a:endParaRPr>
                    </a:p>
                  </a:txBody>
                  <a:tcPr marL="7483" marR="7483" marT="7483" marB="0" anchor="b"/>
                </a:tc>
                <a:tc hMerge="1">
                  <a:txBody>
                    <a:bodyPr/>
                    <a:lstStyle/>
                    <a:p>
                      <a:endParaRPr lang="en-US"/>
                    </a:p>
                  </a:txBody>
                  <a:tcPr/>
                </a:tc>
                <a:tc>
                  <a:txBody>
                    <a:bodyPr/>
                    <a:lstStyle/>
                    <a:p>
                      <a:pPr algn="l" fontAlgn="b"/>
                      <a:endParaRPr lang="en-US" sz="1000" b="0" i="0" u="none" strike="noStrike">
                        <a:solidFill>
                          <a:srgbClr val="000000"/>
                        </a:solidFill>
                        <a:effectLst/>
                        <a:latin typeface="Calibri"/>
                      </a:endParaRPr>
                    </a:p>
                  </a:txBody>
                  <a:tcPr marL="7483" marR="7483" marT="7483" marB="0" anchor="b"/>
                </a:tc>
                <a:extLst>
                  <a:ext uri="{0D108BD9-81ED-4DB2-BD59-A6C34878D82A}">
                    <a16:rowId xmlns:a16="http://schemas.microsoft.com/office/drawing/2014/main" val="10009"/>
                  </a:ext>
                </a:extLst>
              </a:tr>
              <a:tr h="366082">
                <a:tc>
                  <a:txBody>
                    <a:bodyPr/>
                    <a:lstStyle/>
                    <a:p>
                      <a:pPr algn="l" fontAlgn="b"/>
                      <a:endParaRPr lang="en-US" sz="1100" b="0" i="0" u="none" strike="noStrike" dirty="0">
                        <a:solidFill>
                          <a:srgbClr val="000000"/>
                        </a:solidFill>
                        <a:effectLst/>
                        <a:latin typeface="Calibri"/>
                      </a:endParaRPr>
                    </a:p>
                  </a:txBody>
                  <a:tcPr marL="7483" marR="7483" marT="7483" marB="0" anchor="b"/>
                </a:tc>
                <a:tc gridSpan="2">
                  <a:txBody>
                    <a:bodyPr/>
                    <a:lstStyle/>
                    <a:p>
                      <a:pPr algn="l" fontAlgn="b"/>
                      <a:r>
                        <a:rPr lang="en-US" sz="900" u="none" strike="noStrike" dirty="0">
                          <a:effectLst/>
                        </a:rPr>
                        <a:t>Note payable</a:t>
                      </a:r>
                      <a:endParaRPr lang="en-US" sz="900" b="0" i="0" u="none" strike="noStrike" dirty="0">
                        <a:solidFill>
                          <a:srgbClr val="000000"/>
                        </a:solidFill>
                        <a:effectLst/>
                        <a:latin typeface="Calibri"/>
                      </a:endParaRPr>
                    </a:p>
                  </a:txBody>
                  <a:tcPr marL="89794" marR="7483" marT="7483" marB="0" anchor="b"/>
                </a:tc>
                <a:tc hMerge="1">
                  <a:txBody>
                    <a:bodyPr/>
                    <a:lstStyle/>
                    <a:p>
                      <a:endParaRPr lang="en-US"/>
                    </a:p>
                  </a:txBody>
                  <a:tcPr/>
                </a:tc>
                <a:tc>
                  <a:txBody>
                    <a:bodyPr/>
                    <a:lstStyle/>
                    <a:p>
                      <a:pPr algn="ctr" fontAlgn="b"/>
                      <a:endParaRPr lang="en-US" sz="1100" b="0" i="0" u="none" strike="noStrike">
                        <a:solidFill>
                          <a:srgbClr val="FF0000"/>
                        </a:solidFill>
                        <a:effectLst/>
                        <a:latin typeface="Calibri"/>
                      </a:endParaRPr>
                    </a:p>
                  </a:txBody>
                  <a:tcPr marL="7483" marR="7483" marT="7483" marB="0" anchor="b"/>
                </a:tc>
                <a:tc>
                  <a:txBody>
                    <a:bodyPr/>
                    <a:lstStyle/>
                    <a:p>
                      <a:pPr algn="l" fontAlgn="b"/>
                      <a:r>
                        <a:rPr lang="en-US" sz="900" u="none" strike="noStrike" dirty="0">
                          <a:effectLst/>
                        </a:rPr>
                        <a:t>          </a:t>
                      </a:r>
                      <a:r>
                        <a:rPr lang="en-US" sz="900" u="sng" strike="noStrike" dirty="0">
                          <a:effectLst/>
                        </a:rPr>
                        <a:t>     450,000</a:t>
                      </a:r>
                      <a:r>
                        <a:rPr lang="en-US" sz="900" u="none" strike="noStrike" dirty="0">
                          <a:effectLst/>
                        </a:rPr>
                        <a:t> </a:t>
                      </a:r>
                      <a:endParaRPr lang="en-US" sz="900" b="0" i="0" u="none" strike="noStrike" dirty="0">
                        <a:solidFill>
                          <a:srgbClr val="000000"/>
                        </a:solidFill>
                        <a:effectLst/>
                        <a:latin typeface="Calibri"/>
                      </a:endParaRPr>
                    </a:p>
                  </a:txBody>
                  <a:tcPr marL="7483" marR="7483" marT="7483" marB="0" anchor="b"/>
                </a:tc>
                <a:tc>
                  <a:txBody>
                    <a:bodyPr/>
                    <a:lstStyle/>
                    <a:p>
                      <a:pPr algn="l" fontAlgn="b"/>
                      <a:endParaRPr lang="en-US" sz="1100" b="0" i="0" u="none" strike="noStrike">
                        <a:solidFill>
                          <a:srgbClr val="000000"/>
                        </a:solidFill>
                        <a:effectLst/>
                        <a:latin typeface="Calibri"/>
                      </a:endParaRPr>
                    </a:p>
                  </a:txBody>
                  <a:tcPr marL="7483" marR="7483" marT="7483" marB="0" anchor="b"/>
                </a:tc>
                <a:tc gridSpan="3">
                  <a:txBody>
                    <a:bodyPr/>
                    <a:lstStyle/>
                    <a:p>
                      <a:pPr algn="l" fontAlgn="b"/>
                      <a:r>
                        <a:rPr lang="en-US" sz="1000" u="none" strike="noStrike">
                          <a:effectLst/>
                        </a:rPr>
                        <a:t>Long-term liability</a:t>
                      </a:r>
                      <a:endParaRPr lang="en-US" sz="1000" b="0" i="0" u="none" strike="noStrike">
                        <a:solidFill>
                          <a:srgbClr val="000000"/>
                        </a:solidFill>
                        <a:effectLst/>
                        <a:latin typeface="Calibri"/>
                      </a:endParaRPr>
                    </a:p>
                  </a:txBody>
                  <a:tcPr marL="7483" marR="7483" marT="7483"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0"/>
                  </a:ext>
                </a:extLst>
              </a:tr>
              <a:tr h="319210">
                <a:tc>
                  <a:txBody>
                    <a:bodyPr/>
                    <a:lstStyle/>
                    <a:p>
                      <a:pPr algn="l" fontAlgn="b"/>
                      <a:endParaRPr lang="en-US" sz="1100" b="0" i="0" u="none" strike="noStrike">
                        <a:solidFill>
                          <a:srgbClr val="000000"/>
                        </a:solidFill>
                        <a:effectLst/>
                        <a:latin typeface="Calibri"/>
                      </a:endParaRPr>
                    </a:p>
                  </a:txBody>
                  <a:tcPr marL="7483" marR="7483" marT="7483" marB="0" anchor="b"/>
                </a:tc>
                <a:tc gridSpan="2">
                  <a:txBody>
                    <a:bodyPr/>
                    <a:lstStyle/>
                    <a:p>
                      <a:pPr algn="ctr" fontAlgn="b"/>
                      <a:r>
                        <a:rPr lang="en-US" sz="1000" u="none" strike="noStrike" dirty="0">
                          <a:effectLst/>
                        </a:rPr>
                        <a:t>Total Liabilities</a:t>
                      </a:r>
                      <a:endParaRPr lang="en-US" sz="1000" b="1" i="0" u="none" strike="noStrike" dirty="0">
                        <a:solidFill>
                          <a:srgbClr val="000000"/>
                        </a:solidFill>
                        <a:effectLst/>
                        <a:latin typeface="Calibri"/>
                      </a:endParaRPr>
                    </a:p>
                  </a:txBody>
                  <a:tcPr marL="7483" marR="7483" marT="7483" marB="0" anchor="b"/>
                </a:tc>
                <a:tc hMerge="1">
                  <a:txBody>
                    <a:bodyPr/>
                    <a:lstStyle/>
                    <a:p>
                      <a:endParaRPr lang="en-US"/>
                    </a:p>
                  </a:txBody>
                  <a:tcPr/>
                </a:tc>
                <a:tc>
                  <a:txBody>
                    <a:bodyPr/>
                    <a:lstStyle/>
                    <a:p>
                      <a:pPr algn="ctr" fontAlgn="b"/>
                      <a:r>
                        <a:rPr lang="en-US" sz="1100" b="1" u="none" strike="noStrike" dirty="0">
                          <a:solidFill>
                            <a:srgbClr val="FF0000"/>
                          </a:solidFill>
                          <a:effectLst/>
                        </a:rPr>
                        <a:t>B</a:t>
                      </a:r>
                      <a:endParaRPr lang="en-US" sz="1100" b="1" i="0" u="none" strike="noStrike" dirty="0">
                        <a:solidFill>
                          <a:srgbClr val="FF0000"/>
                        </a:solidFill>
                        <a:effectLst/>
                        <a:latin typeface="Calibri"/>
                      </a:endParaRPr>
                    </a:p>
                  </a:txBody>
                  <a:tcPr marL="7483" marR="7483" marT="7483" marB="0" anchor="b"/>
                </a:tc>
                <a:tc>
                  <a:txBody>
                    <a:bodyPr/>
                    <a:lstStyle/>
                    <a:p>
                      <a:pPr algn="l" fontAlgn="b"/>
                      <a:r>
                        <a:rPr lang="en-US" sz="900" u="none" strike="noStrike" dirty="0">
                          <a:effectLst/>
                        </a:rPr>
                        <a:t>               457,000 </a:t>
                      </a:r>
                      <a:endParaRPr lang="en-US" sz="900" b="0" i="0" u="none" strike="noStrike" dirty="0">
                        <a:solidFill>
                          <a:srgbClr val="000000"/>
                        </a:solidFill>
                        <a:effectLst/>
                        <a:latin typeface="Calibri"/>
                      </a:endParaRPr>
                    </a:p>
                  </a:txBody>
                  <a:tcPr marL="7483" marR="7483" marT="7483" marB="0" anchor="b"/>
                </a:tc>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l" fontAlgn="b"/>
                      <a:endParaRPr lang="en-US" sz="1000" b="0" i="0" u="none" strike="noStrike">
                        <a:solidFill>
                          <a:srgbClr val="000000"/>
                        </a:solidFill>
                        <a:effectLst/>
                        <a:latin typeface="Calibri"/>
                      </a:endParaRPr>
                    </a:p>
                  </a:txBody>
                  <a:tcPr marL="7483" marR="7483" marT="7483" marB="0" anchor="b"/>
                </a:tc>
                <a:tc>
                  <a:txBody>
                    <a:bodyPr/>
                    <a:lstStyle/>
                    <a:p>
                      <a:pPr algn="l" fontAlgn="b"/>
                      <a:endParaRPr lang="en-US" sz="1000" b="0" i="0" u="none" strike="noStrike">
                        <a:solidFill>
                          <a:srgbClr val="000000"/>
                        </a:solidFill>
                        <a:effectLst/>
                        <a:latin typeface="Calibri"/>
                      </a:endParaRPr>
                    </a:p>
                  </a:txBody>
                  <a:tcPr marL="7483" marR="7483" marT="7483" marB="0" anchor="b"/>
                </a:tc>
                <a:tc>
                  <a:txBody>
                    <a:bodyPr/>
                    <a:lstStyle/>
                    <a:p>
                      <a:pPr algn="l" fontAlgn="b"/>
                      <a:endParaRPr lang="en-US" sz="1000" b="0" i="0" u="none" strike="noStrike">
                        <a:solidFill>
                          <a:srgbClr val="000000"/>
                        </a:solidFill>
                        <a:effectLst/>
                        <a:latin typeface="Calibri"/>
                      </a:endParaRPr>
                    </a:p>
                  </a:txBody>
                  <a:tcPr marL="7483" marR="7483" marT="7483" marB="0" anchor="b"/>
                </a:tc>
                <a:extLst>
                  <a:ext uri="{0D108BD9-81ED-4DB2-BD59-A6C34878D82A}">
                    <a16:rowId xmlns:a16="http://schemas.microsoft.com/office/drawing/2014/main" val="10011"/>
                  </a:ext>
                </a:extLst>
              </a:tr>
              <a:tr h="207056">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l" fontAlgn="b"/>
                      <a:endParaRPr lang="en-US" sz="1100" b="0" i="0" u="none" strike="noStrike" dirty="0">
                        <a:solidFill>
                          <a:srgbClr val="000000"/>
                        </a:solidFill>
                        <a:effectLst/>
                        <a:latin typeface="Calibri"/>
                      </a:endParaRPr>
                    </a:p>
                  </a:txBody>
                  <a:tcPr marL="7483" marR="7483" marT="7483" marB="0" anchor="b"/>
                </a:tc>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ctr" fontAlgn="b"/>
                      <a:endParaRPr lang="en-US" sz="1100" b="0" i="0" u="none" strike="noStrike">
                        <a:solidFill>
                          <a:srgbClr val="FF0000"/>
                        </a:solidFill>
                        <a:effectLst/>
                        <a:latin typeface="Calibri"/>
                      </a:endParaRPr>
                    </a:p>
                  </a:txBody>
                  <a:tcPr marL="7483" marR="7483" marT="7483" marB="0" anchor="b"/>
                </a:tc>
                <a:tc>
                  <a:txBody>
                    <a:bodyPr/>
                    <a:lstStyle/>
                    <a:p>
                      <a:pPr algn="l" fontAlgn="b"/>
                      <a:endParaRPr lang="en-US" sz="900" b="0" i="0" u="none" strike="noStrike">
                        <a:solidFill>
                          <a:srgbClr val="000000"/>
                        </a:solidFill>
                        <a:effectLst/>
                        <a:latin typeface="Calibri"/>
                      </a:endParaRPr>
                    </a:p>
                  </a:txBody>
                  <a:tcPr marL="7483" marR="7483" marT="7483" marB="0" anchor="b"/>
                </a:tc>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l" fontAlgn="b"/>
                      <a:endParaRPr lang="en-US" sz="1100" b="0" i="0" u="none" strike="noStrike" dirty="0">
                        <a:solidFill>
                          <a:srgbClr val="000000"/>
                        </a:solidFill>
                        <a:effectLst/>
                        <a:latin typeface="Calibri"/>
                      </a:endParaRPr>
                    </a:p>
                  </a:txBody>
                  <a:tcPr marL="7483" marR="7483" marT="7483" marB="0" anchor="b"/>
                </a:tc>
                <a:extLst>
                  <a:ext uri="{0D108BD9-81ED-4DB2-BD59-A6C34878D82A}">
                    <a16:rowId xmlns:a16="http://schemas.microsoft.com/office/drawing/2014/main" val="10012"/>
                  </a:ext>
                </a:extLst>
              </a:tr>
              <a:tr h="207056">
                <a:tc>
                  <a:txBody>
                    <a:bodyPr/>
                    <a:lstStyle/>
                    <a:p>
                      <a:pPr algn="l" fontAlgn="b"/>
                      <a:endParaRPr lang="en-US" sz="1100" b="0" i="0" u="none" strike="noStrike">
                        <a:solidFill>
                          <a:srgbClr val="000000"/>
                        </a:solidFill>
                        <a:effectLst/>
                        <a:latin typeface="Calibri"/>
                      </a:endParaRPr>
                    </a:p>
                  </a:txBody>
                  <a:tcPr marL="7483" marR="7483" marT="7483" marB="0" anchor="b"/>
                </a:tc>
                <a:tc gridSpan="2">
                  <a:txBody>
                    <a:bodyPr/>
                    <a:lstStyle/>
                    <a:p>
                      <a:pPr algn="l" fontAlgn="b"/>
                      <a:r>
                        <a:rPr lang="en-US" sz="1000" u="none" strike="noStrike" dirty="0">
                          <a:effectLst/>
                        </a:rPr>
                        <a:t>Net Assets</a:t>
                      </a:r>
                      <a:endParaRPr lang="en-US" sz="1000" b="1" i="0" u="none" strike="noStrike" dirty="0">
                        <a:solidFill>
                          <a:srgbClr val="000000"/>
                        </a:solidFill>
                        <a:effectLst/>
                        <a:latin typeface="Calibri"/>
                      </a:endParaRPr>
                    </a:p>
                  </a:txBody>
                  <a:tcPr marL="7483" marR="7483" marT="7483" marB="0" anchor="b"/>
                </a:tc>
                <a:tc hMerge="1">
                  <a:txBody>
                    <a:bodyPr/>
                    <a:lstStyle/>
                    <a:p>
                      <a:endParaRPr lang="en-US"/>
                    </a:p>
                  </a:txBody>
                  <a:tcPr/>
                </a:tc>
                <a:tc>
                  <a:txBody>
                    <a:bodyPr/>
                    <a:lstStyle/>
                    <a:p>
                      <a:pPr algn="ctr" fontAlgn="b"/>
                      <a:endParaRPr lang="en-US" sz="1100" b="0" i="0" u="none" strike="noStrike">
                        <a:solidFill>
                          <a:srgbClr val="FF0000"/>
                        </a:solidFill>
                        <a:effectLst/>
                        <a:latin typeface="Calibri"/>
                      </a:endParaRPr>
                    </a:p>
                  </a:txBody>
                  <a:tcPr marL="7483" marR="7483" marT="7483" marB="0" anchor="b"/>
                </a:tc>
                <a:tc>
                  <a:txBody>
                    <a:bodyPr/>
                    <a:lstStyle/>
                    <a:p>
                      <a:pPr algn="l" fontAlgn="b"/>
                      <a:endParaRPr lang="en-US" sz="900" b="0" i="0" u="none" strike="noStrike">
                        <a:solidFill>
                          <a:srgbClr val="000000"/>
                        </a:solidFill>
                        <a:effectLst/>
                        <a:latin typeface="Calibri"/>
                      </a:endParaRPr>
                    </a:p>
                  </a:txBody>
                  <a:tcPr marL="7483" marR="7483" marT="7483" marB="0" anchor="b"/>
                </a:tc>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l" fontAlgn="b"/>
                      <a:endParaRPr lang="en-US" sz="1100" b="0" i="0" u="none" strike="noStrike">
                        <a:solidFill>
                          <a:srgbClr val="000000"/>
                        </a:solidFill>
                        <a:effectLst/>
                        <a:latin typeface="Calibri"/>
                      </a:endParaRPr>
                    </a:p>
                  </a:txBody>
                  <a:tcPr marL="7483" marR="7483" marT="7483" marB="0" anchor="b"/>
                </a:tc>
                <a:extLst>
                  <a:ext uri="{0D108BD9-81ED-4DB2-BD59-A6C34878D82A}">
                    <a16:rowId xmlns:a16="http://schemas.microsoft.com/office/drawing/2014/main" val="10013"/>
                  </a:ext>
                </a:extLst>
              </a:tr>
              <a:tr h="319210">
                <a:tc>
                  <a:txBody>
                    <a:bodyPr/>
                    <a:lstStyle/>
                    <a:p>
                      <a:pPr algn="l" fontAlgn="b"/>
                      <a:endParaRPr lang="en-US" sz="1100" b="0" i="0" u="none" strike="noStrike">
                        <a:solidFill>
                          <a:srgbClr val="000000"/>
                        </a:solidFill>
                        <a:effectLst/>
                        <a:latin typeface="Calibri"/>
                      </a:endParaRPr>
                    </a:p>
                  </a:txBody>
                  <a:tcPr marL="7483" marR="7483" marT="7483" marB="0" anchor="b"/>
                </a:tc>
                <a:tc gridSpan="2">
                  <a:txBody>
                    <a:bodyPr/>
                    <a:lstStyle/>
                    <a:p>
                      <a:pPr algn="l" fontAlgn="b"/>
                      <a:r>
                        <a:rPr lang="en-US" sz="1100" u="none" strike="noStrike">
                          <a:effectLst/>
                        </a:rPr>
                        <a:t>Unrestricted</a:t>
                      </a:r>
                      <a:endParaRPr lang="en-US" sz="1100" b="0" i="0" u="none" strike="noStrike">
                        <a:solidFill>
                          <a:srgbClr val="000000"/>
                        </a:solidFill>
                        <a:effectLst/>
                        <a:latin typeface="Calibri"/>
                      </a:endParaRPr>
                    </a:p>
                  </a:txBody>
                  <a:tcPr marL="89794" marR="7483" marT="7483" marB="0" anchor="b"/>
                </a:tc>
                <a:tc hMerge="1">
                  <a:txBody>
                    <a:bodyPr/>
                    <a:lstStyle/>
                    <a:p>
                      <a:endParaRPr lang="en-US"/>
                    </a:p>
                  </a:txBody>
                  <a:tcPr/>
                </a:tc>
                <a:tc>
                  <a:txBody>
                    <a:bodyPr/>
                    <a:lstStyle/>
                    <a:p>
                      <a:pPr algn="ctr" fontAlgn="b"/>
                      <a:r>
                        <a:rPr lang="en-US" sz="1100" b="1" u="none" strike="noStrike" dirty="0">
                          <a:solidFill>
                            <a:srgbClr val="FF0000"/>
                          </a:solidFill>
                          <a:effectLst/>
                        </a:rPr>
                        <a:t>A-B=C</a:t>
                      </a:r>
                      <a:endParaRPr lang="en-US" sz="1100" b="1" i="0" u="none" strike="noStrike" dirty="0">
                        <a:solidFill>
                          <a:srgbClr val="FF0000"/>
                        </a:solidFill>
                        <a:effectLst/>
                        <a:latin typeface="Calibri"/>
                      </a:endParaRPr>
                    </a:p>
                  </a:txBody>
                  <a:tcPr marL="7483" marR="7483" marT="7483" marB="0" anchor="b"/>
                </a:tc>
                <a:tc>
                  <a:txBody>
                    <a:bodyPr/>
                    <a:lstStyle/>
                    <a:p>
                      <a:pPr algn="l" fontAlgn="b"/>
                      <a:r>
                        <a:rPr lang="en-US" sz="900" u="none" strike="noStrike" dirty="0">
                          <a:effectLst/>
                        </a:rPr>
                        <a:t>         </a:t>
                      </a:r>
                      <a:r>
                        <a:rPr lang="en-US" sz="900" u="sng" strike="noStrike" dirty="0">
                          <a:effectLst/>
                        </a:rPr>
                        <a:t>      393,000</a:t>
                      </a:r>
                      <a:r>
                        <a:rPr lang="en-US" sz="900" u="none" strike="noStrike" dirty="0">
                          <a:effectLst/>
                        </a:rPr>
                        <a:t> </a:t>
                      </a:r>
                      <a:endParaRPr lang="en-US" sz="900" b="0" i="0" u="none" strike="noStrike" dirty="0">
                        <a:solidFill>
                          <a:srgbClr val="000000"/>
                        </a:solidFill>
                        <a:effectLst/>
                        <a:latin typeface="Calibri"/>
                      </a:endParaRPr>
                    </a:p>
                  </a:txBody>
                  <a:tcPr marL="7483" marR="7483" marT="7483" marB="0" anchor="b"/>
                </a:tc>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l" fontAlgn="b"/>
                      <a:r>
                        <a:rPr lang="en-US" sz="1000" u="none" strike="noStrike">
                          <a:effectLst/>
                        </a:rPr>
                        <a:t>Reserves</a:t>
                      </a:r>
                      <a:endParaRPr lang="en-US" sz="1000" b="0" i="1" u="none" strike="noStrike">
                        <a:solidFill>
                          <a:srgbClr val="000000"/>
                        </a:solidFill>
                        <a:effectLst/>
                        <a:latin typeface="Calibri"/>
                      </a:endParaRPr>
                    </a:p>
                  </a:txBody>
                  <a:tcPr marL="7483" marR="7483" marT="7483" marB="0" anchor="b"/>
                </a:tc>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l" fontAlgn="b"/>
                      <a:endParaRPr lang="en-US" sz="1100" b="0" i="0" u="none" strike="noStrike">
                        <a:solidFill>
                          <a:srgbClr val="000000"/>
                        </a:solidFill>
                        <a:effectLst/>
                        <a:latin typeface="Calibri"/>
                      </a:endParaRPr>
                    </a:p>
                  </a:txBody>
                  <a:tcPr marL="7483" marR="7483" marT="7483" marB="0" anchor="b"/>
                </a:tc>
                <a:extLst>
                  <a:ext uri="{0D108BD9-81ED-4DB2-BD59-A6C34878D82A}">
                    <a16:rowId xmlns:a16="http://schemas.microsoft.com/office/drawing/2014/main" val="10014"/>
                  </a:ext>
                </a:extLst>
              </a:tr>
              <a:tr h="448620">
                <a:tc>
                  <a:txBody>
                    <a:bodyPr/>
                    <a:lstStyle/>
                    <a:p>
                      <a:pPr algn="l" fontAlgn="b"/>
                      <a:endParaRPr lang="en-US" sz="1100" b="0" i="0" u="none" strike="noStrike">
                        <a:solidFill>
                          <a:srgbClr val="000000"/>
                        </a:solidFill>
                        <a:effectLst/>
                        <a:latin typeface="Calibri"/>
                      </a:endParaRPr>
                    </a:p>
                  </a:txBody>
                  <a:tcPr marL="7483" marR="7483" marT="7483" marB="0" anchor="b"/>
                </a:tc>
                <a:tc gridSpan="2">
                  <a:txBody>
                    <a:bodyPr/>
                    <a:lstStyle/>
                    <a:p>
                      <a:pPr algn="ctr" fontAlgn="b"/>
                      <a:r>
                        <a:rPr lang="en-US" sz="1000" u="none" strike="noStrike">
                          <a:effectLst/>
                        </a:rPr>
                        <a:t>Total Liabilities and Net Assets</a:t>
                      </a:r>
                      <a:endParaRPr lang="en-US" sz="1000" b="1" i="0" u="none" strike="noStrike">
                        <a:solidFill>
                          <a:srgbClr val="000000"/>
                        </a:solidFill>
                        <a:effectLst/>
                        <a:latin typeface="Calibri"/>
                      </a:endParaRPr>
                    </a:p>
                  </a:txBody>
                  <a:tcPr marL="7483" marR="7483" marT="7483" marB="0" anchor="b"/>
                </a:tc>
                <a:tc hMerge="1">
                  <a:txBody>
                    <a:bodyPr/>
                    <a:lstStyle/>
                    <a:p>
                      <a:endParaRPr lang="en-US"/>
                    </a:p>
                  </a:txBody>
                  <a:tcPr/>
                </a:tc>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l" fontAlgn="b"/>
                      <a:r>
                        <a:rPr lang="en-US" sz="900" u="none" strike="noStrike" dirty="0">
                          <a:effectLst/>
                        </a:rPr>
                        <a:t> </a:t>
                      </a:r>
                      <a:r>
                        <a:rPr lang="en-US" sz="900" u="none" strike="noStrike" baseline="0" dirty="0">
                          <a:effectLst/>
                        </a:rPr>
                        <a:t>       </a:t>
                      </a:r>
                      <a:r>
                        <a:rPr lang="en-US" sz="900" u="sng" strike="noStrike" dirty="0">
                          <a:effectLst/>
                        </a:rPr>
                        <a:t>$     850,000</a:t>
                      </a:r>
                      <a:r>
                        <a:rPr lang="en-US" sz="900" u="none" strike="noStrike" dirty="0">
                          <a:effectLst/>
                        </a:rPr>
                        <a:t> </a:t>
                      </a:r>
                      <a:endParaRPr lang="en-US" sz="900" b="0" i="0" u="none" strike="noStrike" dirty="0">
                        <a:solidFill>
                          <a:srgbClr val="000000"/>
                        </a:solidFill>
                        <a:effectLst/>
                        <a:latin typeface="Calibri"/>
                      </a:endParaRPr>
                    </a:p>
                  </a:txBody>
                  <a:tcPr marL="7483" marR="7483" marT="7483" marB="0" anchor="b"/>
                </a:tc>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l" fontAlgn="b"/>
                      <a:endParaRPr lang="en-US" sz="1100" b="0" i="0" u="none" strike="noStrike">
                        <a:solidFill>
                          <a:srgbClr val="000000"/>
                        </a:solidFill>
                        <a:effectLst/>
                        <a:latin typeface="Calibri"/>
                      </a:endParaRPr>
                    </a:p>
                  </a:txBody>
                  <a:tcPr marL="7483" marR="7483" marT="7483" marB="0" anchor="b"/>
                </a:tc>
                <a:extLst>
                  <a:ext uri="{0D108BD9-81ED-4DB2-BD59-A6C34878D82A}">
                    <a16:rowId xmlns:a16="http://schemas.microsoft.com/office/drawing/2014/main" val="10015"/>
                  </a:ext>
                </a:extLst>
              </a:tr>
              <a:tr h="215682">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l" fontAlgn="b"/>
                      <a:endParaRPr lang="en-US" sz="1100" b="0" i="0" u="none" strike="noStrike">
                        <a:solidFill>
                          <a:srgbClr val="000000"/>
                        </a:solidFill>
                        <a:effectLst/>
                        <a:latin typeface="Calibri"/>
                      </a:endParaRPr>
                    </a:p>
                  </a:txBody>
                  <a:tcPr marL="7483" marR="7483" marT="7483" marB="0" anchor="b"/>
                </a:tc>
                <a:tc>
                  <a:txBody>
                    <a:bodyPr/>
                    <a:lstStyle/>
                    <a:p>
                      <a:pPr algn="l" fontAlgn="b"/>
                      <a:endParaRPr lang="en-US" sz="1100" b="0" i="0" u="none" strike="noStrike" dirty="0">
                        <a:solidFill>
                          <a:srgbClr val="000000"/>
                        </a:solidFill>
                        <a:effectLst/>
                        <a:latin typeface="Calibri"/>
                      </a:endParaRPr>
                    </a:p>
                  </a:txBody>
                  <a:tcPr marL="7483" marR="7483" marT="7483" marB="0" anchor="b"/>
                </a:tc>
                <a:extLst>
                  <a:ext uri="{0D108BD9-81ED-4DB2-BD59-A6C34878D82A}">
                    <a16:rowId xmlns:a16="http://schemas.microsoft.com/office/drawing/2014/main" val="10016"/>
                  </a:ext>
                </a:extLst>
              </a:tr>
            </a:tbl>
          </a:graphicData>
        </a:graphic>
      </p:graphicFrame>
    </p:spTree>
    <p:extLst>
      <p:ext uri="{BB962C8B-B14F-4D97-AF65-F5344CB8AC3E}">
        <p14:creationId xmlns:p14="http://schemas.microsoft.com/office/powerpoint/2010/main" val="17207597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Leveraged Reserves</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2088338362"/>
              </p:ext>
            </p:extLst>
          </p:nvPr>
        </p:nvGraphicFramePr>
        <p:xfrm>
          <a:off x="1142998" y="1828804"/>
          <a:ext cx="7239000" cy="3581392"/>
        </p:xfrm>
        <a:graphic>
          <a:graphicData uri="http://schemas.openxmlformats.org/drawingml/2006/table">
            <a:tbl>
              <a:tblPr>
                <a:tableStyleId>{5C22544A-7EE6-4342-B048-85BDC9FD1C3A}</a:tableStyleId>
              </a:tblPr>
              <a:tblGrid>
                <a:gridCol w="707682">
                  <a:extLst>
                    <a:ext uri="{9D8B030D-6E8A-4147-A177-3AD203B41FA5}">
                      <a16:colId xmlns:a16="http://schemas.microsoft.com/office/drawing/2014/main" val="20000"/>
                    </a:ext>
                  </a:extLst>
                </a:gridCol>
                <a:gridCol w="707682">
                  <a:extLst>
                    <a:ext uri="{9D8B030D-6E8A-4147-A177-3AD203B41FA5}">
                      <a16:colId xmlns:a16="http://schemas.microsoft.com/office/drawing/2014/main" val="20001"/>
                    </a:ext>
                  </a:extLst>
                </a:gridCol>
                <a:gridCol w="707682">
                  <a:extLst>
                    <a:ext uri="{9D8B030D-6E8A-4147-A177-3AD203B41FA5}">
                      <a16:colId xmlns:a16="http://schemas.microsoft.com/office/drawing/2014/main" val="20002"/>
                    </a:ext>
                  </a:extLst>
                </a:gridCol>
                <a:gridCol w="914090">
                  <a:extLst>
                    <a:ext uri="{9D8B030D-6E8A-4147-A177-3AD203B41FA5}">
                      <a16:colId xmlns:a16="http://schemas.microsoft.com/office/drawing/2014/main" val="20003"/>
                    </a:ext>
                  </a:extLst>
                </a:gridCol>
                <a:gridCol w="958320">
                  <a:extLst>
                    <a:ext uri="{9D8B030D-6E8A-4147-A177-3AD203B41FA5}">
                      <a16:colId xmlns:a16="http://schemas.microsoft.com/office/drawing/2014/main" val="20004"/>
                    </a:ext>
                  </a:extLst>
                </a:gridCol>
                <a:gridCol w="914090">
                  <a:extLst>
                    <a:ext uri="{9D8B030D-6E8A-4147-A177-3AD203B41FA5}">
                      <a16:colId xmlns:a16="http://schemas.microsoft.com/office/drawing/2014/main" val="20005"/>
                    </a:ext>
                  </a:extLst>
                </a:gridCol>
                <a:gridCol w="914090">
                  <a:extLst>
                    <a:ext uri="{9D8B030D-6E8A-4147-A177-3AD203B41FA5}">
                      <a16:colId xmlns:a16="http://schemas.microsoft.com/office/drawing/2014/main" val="20006"/>
                    </a:ext>
                  </a:extLst>
                </a:gridCol>
                <a:gridCol w="707682">
                  <a:extLst>
                    <a:ext uri="{9D8B030D-6E8A-4147-A177-3AD203B41FA5}">
                      <a16:colId xmlns:a16="http://schemas.microsoft.com/office/drawing/2014/main" val="20007"/>
                    </a:ext>
                  </a:extLst>
                </a:gridCol>
                <a:gridCol w="707682">
                  <a:extLst>
                    <a:ext uri="{9D8B030D-6E8A-4147-A177-3AD203B41FA5}">
                      <a16:colId xmlns:a16="http://schemas.microsoft.com/office/drawing/2014/main" val="20008"/>
                    </a:ext>
                  </a:extLst>
                </a:gridCol>
              </a:tblGrid>
              <a:tr h="254300">
                <a:tc>
                  <a:txBody>
                    <a:bodyPr/>
                    <a:lstStyle/>
                    <a:p>
                      <a:pPr algn="l" fontAlgn="b"/>
                      <a:endParaRPr lang="en-US" sz="1100" b="0" i="0" u="none" strike="noStrike" dirty="0">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extLst>
                  <a:ext uri="{0D108BD9-81ED-4DB2-BD59-A6C34878D82A}">
                    <a16:rowId xmlns:a16="http://schemas.microsoft.com/office/drawing/2014/main" val="10000"/>
                  </a:ext>
                </a:extLst>
              </a:tr>
              <a:tr h="254300">
                <a:tc>
                  <a:txBody>
                    <a:bodyPr/>
                    <a:lstStyle/>
                    <a:p>
                      <a:pPr algn="l" fontAlgn="b"/>
                      <a:endParaRPr lang="en-US" sz="1100" b="0" i="0" u="none" strike="noStrike">
                        <a:solidFill>
                          <a:srgbClr val="000000"/>
                        </a:solidFill>
                        <a:effectLst/>
                        <a:latin typeface="Calibri"/>
                      </a:endParaRPr>
                    </a:p>
                  </a:txBody>
                  <a:tcPr marL="7620" marR="7620" marT="7620" marB="0" anchor="b"/>
                </a:tc>
                <a:tc gridSpan="2">
                  <a:txBody>
                    <a:bodyPr/>
                    <a:lstStyle/>
                    <a:p>
                      <a:pPr algn="l" fontAlgn="b"/>
                      <a:r>
                        <a:rPr lang="en-US" sz="1100" u="none" strike="noStrike">
                          <a:effectLst/>
                        </a:rPr>
                        <a:t>Reserves Include:</a:t>
                      </a:r>
                      <a:endParaRPr lang="en-US" sz="1100" b="1" i="0" u="none" strike="noStrike">
                        <a:solidFill>
                          <a:srgbClr val="000000"/>
                        </a:solidFill>
                        <a:effectLst/>
                        <a:latin typeface="Calibri"/>
                      </a:endParaRPr>
                    </a:p>
                  </a:txBody>
                  <a:tcPr marL="7620" marR="7620" marT="7620" marB="0" anchor="b"/>
                </a:tc>
                <a:tc hMerge="1">
                  <a:txBody>
                    <a:bodyPr/>
                    <a:lstStyle/>
                    <a:p>
                      <a:endParaRPr lang="en-US"/>
                    </a:p>
                  </a:txBody>
                  <a:tcPr/>
                </a:tc>
                <a:tc>
                  <a:txBody>
                    <a:bodyPr/>
                    <a:lstStyle/>
                    <a:p>
                      <a:pPr algn="l" fontAlgn="b"/>
                      <a:endParaRPr lang="en-US" sz="1100" b="0" i="0" u="none" strike="noStrike" dirty="0">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extLst>
                  <a:ext uri="{0D108BD9-81ED-4DB2-BD59-A6C34878D82A}">
                    <a16:rowId xmlns:a16="http://schemas.microsoft.com/office/drawing/2014/main" val="10001"/>
                  </a:ext>
                </a:extLst>
              </a:tr>
              <a:tr h="254300">
                <a:tc>
                  <a:txBody>
                    <a:bodyPr/>
                    <a:lstStyle/>
                    <a:p>
                      <a:pPr algn="l" fontAlgn="b"/>
                      <a:endParaRPr lang="en-US" sz="1100" b="0" i="0" u="none" strike="noStrike">
                        <a:solidFill>
                          <a:srgbClr val="000000"/>
                        </a:solidFill>
                        <a:effectLst/>
                        <a:latin typeface="Calibri"/>
                      </a:endParaRPr>
                    </a:p>
                  </a:txBody>
                  <a:tcPr marL="7620" marR="7620" marT="7620" marB="0" anchor="b"/>
                </a:tc>
                <a:tc gridSpan="2">
                  <a:txBody>
                    <a:bodyPr/>
                    <a:lstStyle/>
                    <a:p>
                      <a:pPr algn="l" fontAlgn="b"/>
                      <a:r>
                        <a:rPr lang="en-US" sz="1100" u="none" strike="noStrike">
                          <a:effectLst/>
                        </a:rPr>
                        <a:t>Liquid ASSETS:</a:t>
                      </a:r>
                      <a:endParaRPr lang="en-US" sz="1100" b="1" i="0" u="none" strike="noStrike">
                        <a:solidFill>
                          <a:srgbClr val="00B050"/>
                        </a:solidFill>
                        <a:effectLst/>
                        <a:latin typeface="Calibri"/>
                      </a:endParaRPr>
                    </a:p>
                  </a:txBody>
                  <a:tcPr marL="7620" marR="7620" marT="7620" marB="0" anchor="b"/>
                </a:tc>
                <a:tc hMerge="1">
                  <a:txBody>
                    <a:bodyPr/>
                    <a:lstStyle/>
                    <a:p>
                      <a:endParaRPr lang="en-US"/>
                    </a:p>
                  </a:txBody>
                  <a:tcPr/>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extLst>
                  <a:ext uri="{0D108BD9-81ED-4DB2-BD59-A6C34878D82A}">
                    <a16:rowId xmlns:a16="http://schemas.microsoft.com/office/drawing/2014/main" val="10002"/>
                  </a:ext>
                </a:extLst>
              </a:tr>
              <a:tr h="254300">
                <a:tc>
                  <a:txBody>
                    <a:bodyPr/>
                    <a:lstStyle/>
                    <a:p>
                      <a:pPr algn="l" fontAlgn="b"/>
                      <a:endParaRPr lang="en-US" sz="1100" b="0" i="0" u="none" strike="noStrike">
                        <a:solidFill>
                          <a:srgbClr val="000000"/>
                        </a:solidFill>
                        <a:effectLst/>
                        <a:latin typeface="Calibri"/>
                      </a:endParaRPr>
                    </a:p>
                  </a:txBody>
                  <a:tcPr marL="7620" marR="7620" marT="7620" marB="0" anchor="b"/>
                </a:tc>
                <a:tc gridSpan="4">
                  <a:txBody>
                    <a:bodyPr/>
                    <a:lstStyle/>
                    <a:p>
                      <a:pPr algn="l" fontAlgn="b"/>
                      <a:r>
                        <a:rPr lang="en-US" sz="1100" u="none" strike="noStrike">
                          <a:effectLst/>
                        </a:rPr>
                        <a:t>     Cash + CDs + Prepaid Expense</a:t>
                      </a:r>
                      <a:endParaRPr lang="en-US" sz="1100" b="0" i="0" u="none" strike="noStrike">
                        <a:solidFill>
                          <a:srgbClr val="000000"/>
                        </a:solidFill>
                        <a:effectLst/>
                        <a:latin typeface="Calibri"/>
                      </a:endParaRPr>
                    </a:p>
                  </a:txBody>
                  <a:tcPr marL="274320" marR="7620" marT="7620" marB="0" anchor="b"/>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r>
                        <a:rPr lang="en-US" sz="1100" u="none" strike="noStrike">
                          <a:effectLst/>
                        </a:rPr>
                        <a:t> $     100,000 </a:t>
                      </a:r>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extLst>
                  <a:ext uri="{0D108BD9-81ED-4DB2-BD59-A6C34878D82A}">
                    <a16:rowId xmlns:a16="http://schemas.microsoft.com/office/drawing/2014/main" val="10003"/>
                  </a:ext>
                </a:extLst>
              </a:tr>
              <a:tr h="254300">
                <a:tc>
                  <a:txBody>
                    <a:bodyPr/>
                    <a:lstStyle/>
                    <a:p>
                      <a:pPr algn="l" fontAlgn="b"/>
                      <a:endParaRPr lang="en-US" sz="1100" b="0" i="0" u="none" strike="noStrike">
                        <a:solidFill>
                          <a:srgbClr val="000000"/>
                        </a:solidFill>
                        <a:effectLst/>
                        <a:latin typeface="Calibri"/>
                      </a:endParaRPr>
                    </a:p>
                  </a:txBody>
                  <a:tcPr marL="7620" marR="7620" marT="7620" marB="0" anchor="b"/>
                </a:tc>
                <a:tc gridSpan="3">
                  <a:txBody>
                    <a:bodyPr/>
                    <a:lstStyle/>
                    <a:p>
                      <a:pPr algn="l" fontAlgn="b"/>
                      <a:r>
                        <a:rPr lang="en-US" sz="1100" u="none" strike="noStrike" dirty="0">
                          <a:effectLst/>
                        </a:rPr>
                        <a:t>Minus:  AP and Accrued Liabilities</a:t>
                      </a:r>
                      <a:endParaRPr lang="en-US" sz="1100" b="0" i="0" u="none" strike="noStrike" dirty="0">
                        <a:solidFill>
                          <a:srgbClr val="000000"/>
                        </a:solidFill>
                        <a:effectLst/>
                        <a:latin typeface="Calibri"/>
                      </a:endParaRPr>
                    </a:p>
                  </a:txBody>
                  <a:tcPr marL="7620" marR="7620" marT="7620" marB="0" anchor="b"/>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r>
                        <a:rPr lang="en-US" sz="1100" u="sng" strike="noStrike" dirty="0">
                          <a:effectLst/>
                        </a:rPr>
                        <a:t>           (7,000)</a:t>
                      </a:r>
                      <a:endParaRPr lang="en-US" sz="1100" b="0" i="0" u="sng" strike="noStrike" dirty="0">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extLst>
                  <a:ext uri="{0D108BD9-81ED-4DB2-BD59-A6C34878D82A}">
                    <a16:rowId xmlns:a16="http://schemas.microsoft.com/office/drawing/2014/main" val="10004"/>
                  </a:ext>
                </a:extLst>
              </a:tr>
              <a:tr h="254300">
                <a:tc>
                  <a:txBody>
                    <a:bodyPr/>
                    <a:lstStyle/>
                    <a:p>
                      <a:pPr algn="l" fontAlgn="b"/>
                      <a:endParaRPr lang="en-US" sz="1100" b="0" i="0" u="none" strike="noStrike">
                        <a:solidFill>
                          <a:srgbClr val="000000"/>
                        </a:solidFill>
                        <a:effectLst/>
                        <a:latin typeface="Calibri"/>
                      </a:endParaRPr>
                    </a:p>
                  </a:txBody>
                  <a:tcPr marL="7620" marR="7620" marT="7620" marB="0" anchor="b"/>
                </a:tc>
                <a:tc gridSpan="4">
                  <a:txBody>
                    <a:bodyPr/>
                    <a:lstStyle/>
                    <a:p>
                      <a:pPr algn="l" fontAlgn="b"/>
                      <a:r>
                        <a:rPr lang="en-US" sz="1100" u="none" strike="noStrike">
                          <a:effectLst/>
                        </a:rPr>
                        <a:t>Equals:  Liquid Assets to fund operations</a:t>
                      </a:r>
                      <a:endParaRPr lang="en-US" sz="1100" b="0" i="0" u="none" strike="noStrike">
                        <a:solidFill>
                          <a:srgbClr val="000000"/>
                        </a:solidFill>
                        <a:effectLst/>
                        <a:latin typeface="Calibri"/>
                      </a:endParaRPr>
                    </a:p>
                  </a:txBody>
                  <a:tcPr marL="7620" marR="7620" marT="7620" marB="0" anchor="b"/>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r>
                        <a:rPr lang="en-US" sz="1100" u="none" strike="noStrike">
                          <a:effectLst/>
                        </a:rPr>
                        <a:t>          93,000 </a:t>
                      </a:r>
                      <a:endParaRPr lang="en-US" sz="1100" b="0" i="0" u="none" strike="noStrike">
                        <a:solidFill>
                          <a:srgbClr val="000000"/>
                        </a:solidFill>
                        <a:effectLst/>
                        <a:latin typeface="Calibri"/>
                      </a:endParaRPr>
                    </a:p>
                  </a:txBody>
                  <a:tcPr marL="7620" marR="7620" marT="7620" marB="0" anchor="b"/>
                </a:tc>
                <a:tc>
                  <a:txBody>
                    <a:bodyPr/>
                    <a:lstStyle/>
                    <a:p>
                      <a:pPr algn="r" fontAlgn="b"/>
                      <a:r>
                        <a:rPr lang="en-US" sz="1100" u="none" strike="noStrike">
                          <a:effectLst/>
                        </a:rPr>
                        <a:t>24%</a:t>
                      </a:r>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extLst>
                  <a:ext uri="{0D108BD9-81ED-4DB2-BD59-A6C34878D82A}">
                    <a16:rowId xmlns:a16="http://schemas.microsoft.com/office/drawing/2014/main" val="10005"/>
                  </a:ext>
                </a:extLst>
              </a:tr>
              <a:tr h="254300">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extLst>
                  <a:ext uri="{0D108BD9-81ED-4DB2-BD59-A6C34878D82A}">
                    <a16:rowId xmlns:a16="http://schemas.microsoft.com/office/drawing/2014/main" val="10006"/>
                  </a:ext>
                </a:extLst>
              </a:tr>
              <a:tr h="254300">
                <a:tc>
                  <a:txBody>
                    <a:bodyPr/>
                    <a:lstStyle/>
                    <a:p>
                      <a:pPr algn="l" fontAlgn="b"/>
                      <a:endParaRPr lang="en-US" sz="1100" b="0" i="0" u="none" strike="noStrike">
                        <a:solidFill>
                          <a:srgbClr val="000000"/>
                        </a:solidFill>
                        <a:effectLst/>
                        <a:latin typeface="Calibri"/>
                      </a:endParaRPr>
                    </a:p>
                  </a:txBody>
                  <a:tcPr marL="7620" marR="7620" marT="7620" marB="0" anchor="b"/>
                </a:tc>
                <a:tc gridSpan="2">
                  <a:txBody>
                    <a:bodyPr/>
                    <a:lstStyle/>
                    <a:p>
                      <a:pPr algn="l" fontAlgn="b"/>
                      <a:r>
                        <a:rPr lang="en-US" sz="1100" u="none" strike="noStrike">
                          <a:effectLst/>
                        </a:rPr>
                        <a:t>Non-Liquid ASSETS:</a:t>
                      </a:r>
                      <a:endParaRPr lang="en-US" sz="1100" b="1" i="0" u="none" strike="noStrike">
                        <a:solidFill>
                          <a:srgbClr val="00B050"/>
                        </a:solidFill>
                        <a:effectLst/>
                        <a:latin typeface="Calibri"/>
                      </a:endParaRPr>
                    </a:p>
                  </a:txBody>
                  <a:tcPr marL="7620" marR="7620" marT="7620" marB="0" anchor="b"/>
                </a:tc>
                <a:tc hMerge="1">
                  <a:txBody>
                    <a:bodyPr/>
                    <a:lstStyle/>
                    <a:p>
                      <a:endParaRPr lang="en-US"/>
                    </a:p>
                  </a:txBody>
                  <a:tcPr/>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extLst>
                  <a:ext uri="{0D108BD9-81ED-4DB2-BD59-A6C34878D82A}">
                    <a16:rowId xmlns:a16="http://schemas.microsoft.com/office/drawing/2014/main" val="10007"/>
                  </a:ext>
                </a:extLst>
              </a:tr>
              <a:tr h="254300">
                <a:tc>
                  <a:txBody>
                    <a:bodyPr/>
                    <a:lstStyle/>
                    <a:p>
                      <a:pPr algn="l" fontAlgn="b"/>
                      <a:endParaRPr lang="en-US" sz="1100" b="0" i="0" u="none" strike="noStrike">
                        <a:solidFill>
                          <a:srgbClr val="000000"/>
                        </a:solidFill>
                        <a:effectLst/>
                        <a:latin typeface="Calibri"/>
                      </a:endParaRPr>
                    </a:p>
                  </a:txBody>
                  <a:tcPr marL="7620" marR="7620" marT="7620" marB="0" anchor="b"/>
                </a:tc>
                <a:tc gridSpan="4">
                  <a:txBody>
                    <a:bodyPr/>
                    <a:lstStyle/>
                    <a:p>
                      <a:pPr algn="l" fontAlgn="b"/>
                      <a:r>
                        <a:rPr lang="en-US" sz="1100" u="none" strike="noStrike">
                          <a:effectLst/>
                        </a:rPr>
                        <a:t>              Property, plant and equipment - net</a:t>
                      </a:r>
                      <a:endParaRPr lang="en-US" sz="1100" b="0" i="0" u="none" strike="noStrike">
                        <a:solidFill>
                          <a:srgbClr val="000000"/>
                        </a:solidFill>
                        <a:effectLst/>
                        <a:latin typeface="Calibri"/>
                      </a:endParaRPr>
                    </a:p>
                  </a:txBody>
                  <a:tcPr marL="7620" marR="7620" marT="7620" marB="0" anchor="b"/>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r>
                        <a:rPr lang="en-US" sz="1100" u="none" strike="noStrike">
                          <a:effectLst/>
                        </a:rPr>
                        <a:t>        750,000 </a:t>
                      </a:r>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extLst>
                  <a:ext uri="{0D108BD9-81ED-4DB2-BD59-A6C34878D82A}">
                    <a16:rowId xmlns:a16="http://schemas.microsoft.com/office/drawing/2014/main" val="10008"/>
                  </a:ext>
                </a:extLst>
              </a:tr>
              <a:tr h="254300">
                <a:tc>
                  <a:txBody>
                    <a:bodyPr/>
                    <a:lstStyle/>
                    <a:p>
                      <a:pPr algn="l" fontAlgn="b"/>
                      <a:endParaRPr lang="en-US" sz="1100" b="0" i="0" u="none" strike="noStrike">
                        <a:solidFill>
                          <a:srgbClr val="000000"/>
                        </a:solidFill>
                        <a:effectLst/>
                        <a:latin typeface="Calibri"/>
                      </a:endParaRPr>
                    </a:p>
                  </a:txBody>
                  <a:tcPr marL="7620" marR="7620" marT="7620" marB="0" anchor="b"/>
                </a:tc>
                <a:tc gridSpan="3">
                  <a:txBody>
                    <a:bodyPr/>
                    <a:lstStyle/>
                    <a:p>
                      <a:pPr algn="l" fontAlgn="b"/>
                      <a:r>
                        <a:rPr lang="en-US" sz="1100" u="none" strike="noStrike">
                          <a:effectLst/>
                        </a:rPr>
                        <a:t>Minus:  Debt related to PP&amp;E</a:t>
                      </a:r>
                      <a:endParaRPr lang="en-US" sz="1100" b="0" i="0" u="none" strike="noStrike">
                        <a:solidFill>
                          <a:srgbClr val="000000"/>
                        </a:solidFill>
                        <a:effectLst/>
                        <a:latin typeface="Calibri"/>
                      </a:endParaRPr>
                    </a:p>
                  </a:txBody>
                  <a:tcPr marL="7620" marR="7620" marT="7620" marB="0" anchor="b"/>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r>
                        <a:rPr lang="en-US" sz="1100" u="sng" strike="noStrike" dirty="0">
                          <a:effectLst/>
                        </a:rPr>
                        <a:t>       (450,000)</a:t>
                      </a:r>
                      <a:endParaRPr lang="en-US" sz="1100" b="0" i="0" u="sng" strike="noStrike" dirty="0">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extLst>
                  <a:ext uri="{0D108BD9-81ED-4DB2-BD59-A6C34878D82A}">
                    <a16:rowId xmlns:a16="http://schemas.microsoft.com/office/drawing/2014/main" val="10009"/>
                  </a:ext>
                </a:extLst>
              </a:tr>
              <a:tr h="254300">
                <a:tc>
                  <a:txBody>
                    <a:bodyPr/>
                    <a:lstStyle/>
                    <a:p>
                      <a:pPr algn="l" fontAlgn="b"/>
                      <a:endParaRPr lang="en-US" sz="1100" b="0" i="0" u="none" strike="noStrike">
                        <a:solidFill>
                          <a:srgbClr val="000000"/>
                        </a:solidFill>
                        <a:effectLst/>
                        <a:latin typeface="Calibri"/>
                      </a:endParaRPr>
                    </a:p>
                  </a:txBody>
                  <a:tcPr marL="7620" marR="7620" marT="7620" marB="0" anchor="b"/>
                </a:tc>
                <a:tc gridSpan="4">
                  <a:txBody>
                    <a:bodyPr/>
                    <a:lstStyle/>
                    <a:p>
                      <a:pPr algn="l" fontAlgn="b"/>
                      <a:r>
                        <a:rPr lang="en-US" sz="1100" u="none" strike="noStrike">
                          <a:effectLst/>
                        </a:rPr>
                        <a:t>Equals:  Unencumbered long-term assets</a:t>
                      </a:r>
                      <a:endParaRPr lang="en-US" sz="1100" b="0" i="0" u="none" strike="noStrike">
                        <a:solidFill>
                          <a:srgbClr val="000000"/>
                        </a:solidFill>
                        <a:effectLst/>
                        <a:latin typeface="Calibri"/>
                      </a:endParaRPr>
                    </a:p>
                  </a:txBody>
                  <a:tcPr marL="7620" marR="7620" marT="7620" marB="0" anchor="b"/>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r>
                        <a:rPr lang="en-US" sz="1100" u="sng" strike="noStrike" dirty="0">
                          <a:effectLst/>
                        </a:rPr>
                        <a:t>        300,000 </a:t>
                      </a:r>
                      <a:endParaRPr lang="en-US" sz="1100" b="0" i="0" u="sng" strike="noStrike" dirty="0">
                        <a:solidFill>
                          <a:srgbClr val="000000"/>
                        </a:solidFill>
                        <a:effectLst/>
                        <a:latin typeface="Calibri"/>
                      </a:endParaRPr>
                    </a:p>
                  </a:txBody>
                  <a:tcPr marL="7620" marR="7620" marT="7620" marB="0" anchor="b"/>
                </a:tc>
                <a:tc>
                  <a:txBody>
                    <a:bodyPr/>
                    <a:lstStyle/>
                    <a:p>
                      <a:pPr algn="r" fontAlgn="b"/>
                      <a:r>
                        <a:rPr lang="en-US" sz="1100" u="none" strike="noStrike">
                          <a:effectLst/>
                        </a:rPr>
                        <a:t>76%</a:t>
                      </a:r>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extLst>
                  <a:ext uri="{0D108BD9-81ED-4DB2-BD59-A6C34878D82A}">
                    <a16:rowId xmlns:a16="http://schemas.microsoft.com/office/drawing/2014/main" val="10010"/>
                  </a:ext>
                </a:extLst>
              </a:tr>
              <a:tr h="264896">
                <a:tc>
                  <a:txBody>
                    <a:bodyPr/>
                    <a:lstStyle/>
                    <a:p>
                      <a:pPr algn="l" fontAlgn="b"/>
                      <a:endParaRPr lang="en-US" sz="1100" b="0" i="0" u="none" strike="noStrike">
                        <a:solidFill>
                          <a:srgbClr val="000000"/>
                        </a:solidFill>
                        <a:effectLst/>
                        <a:latin typeface="Calibri"/>
                      </a:endParaRPr>
                    </a:p>
                  </a:txBody>
                  <a:tcPr marL="7620" marR="7620" marT="7620" marB="0" anchor="b"/>
                </a:tc>
                <a:tc gridSpan="3">
                  <a:txBody>
                    <a:bodyPr/>
                    <a:lstStyle/>
                    <a:p>
                      <a:pPr algn="l" fontAlgn="b"/>
                      <a:r>
                        <a:rPr lang="en-US" sz="1100" u="none" strike="noStrike">
                          <a:effectLst/>
                        </a:rPr>
                        <a:t>Unrestricted reserves includes:</a:t>
                      </a:r>
                      <a:endParaRPr lang="en-US" sz="1100" b="0" i="0" u="none" strike="noStrike">
                        <a:solidFill>
                          <a:srgbClr val="000000"/>
                        </a:solidFill>
                        <a:effectLst/>
                        <a:latin typeface="Calibri"/>
                      </a:endParaRPr>
                    </a:p>
                  </a:txBody>
                  <a:tcPr marR="7620" marT="7620" marB="0" anchor="b"/>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r>
                        <a:rPr lang="en-US" sz="1100" u="none" strike="noStrike" dirty="0">
                          <a:effectLst/>
                        </a:rPr>
                        <a:t> </a:t>
                      </a:r>
                      <a:r>
                        <a:rPr lang="en-US" sz="1100" u="sng" strike="noStrike" dirty="0">
                          <a:effectLst/>
                        </a:rPr>
                        <a:t>$     393,000 </a:t>
                      </a:r>
                      <a:endParaRPr lang="en-US" sz="1100" b="0" i="0" u="sng" strike="noStrike" dirty="0">
                        <a:solidFill>
                          <a:srgbClr val="000000"/>
                        </a:solidFill>
                        <a:effectLst/>
                        <a:latin typeface="Calibri"/>
                      </a:endParaRPr>
                    </a:p>
                  </a:txBody>
                  <a:tcPr marL="7620" marR="7620" marT="7620" marB="0" anchor="b"/>
                </a:tc>
                <a:tc>
                  <a:txBody>
                    <a:bodyPr/>
                    <a:lstStyle/>
                    <a:p>
                      <a:pPr algn="r" fontAlgn="b"/>
                      <a:r>
                        <a:rPr lang="en-US" sz="1100" u="none" strike="noStrike">
                          <a:effectLst/>
                        </a:rPr>
                        <a:t>100%</a:t>
                      </a:r>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extLst>
                  <a:ext uri="{0D108BD9-81ED-4DB2-BD59-A6C34878D82A}">
                    <a16:rowId xmlns:a16="http://schemas.microsoft.com/office/drawing/2014/main" val="10011"/>
                  </a:ext>
                </a:extLst>
              </a:tr>
              <a:tr h="264896">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extLst>
                  <a:ext uri="{0D108BD9-81ED-4DB2-BD59-A6C34878D82A}">
                    <a16:rowId xmlns:a16="http://schemas.microsoft.com/office/drawing/2014/main" val="10012"/>
                  </a:ext>
                </a:extLst>
              </a:tr>
              <a:tr h="254300">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a:solidFill>
                          <a:srgbClr val="000000"/>
                        </a:solidFill>
                        <a:effectLst/>
                        <a:latin typeface="Calibri"/>
                      </a:endParaRPr>
                    </a:p>
                  </a:txBody>
                  <a:tcPr marL="7620" marR="7620" marT="7620" marB="0" anchor="b"/>
                </a:tc>
                <a:tc>
                  <a:txBody>
                    <a:bodyPr/>
                    <a:lstStyle/>
                    <a:p>
                      <a:pPr algn="l" fontAlgn="b"/>
                      <a:endParaRPr lang="en-US" sz="1100" b="0" i="0" u="none" strike="noStrike" dirty="0">
                        <a:solidFill>
                          <a:srgbClr val="000000"/>
                        </a:solidFill>
                        <a:effectLst/>
                        <a:latin typeface="Calibri"/>
                      </a:endParaRPr>
                    </a:p>
                  </a:txBody>
                  <a:tcPr marL="7620" marR="7620" marT="7620" marB="0" anchor="b"/>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755624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RED FLAG - Reserves</a:t>
            </a:r>
          </a:p>
        </p:txBody>
      </p:sp>
      <p:pic>
        <p:nvPicPr>
          <p:cNvPr id="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2133600" y="2057400"/>
            <a:ext cx="4914900" cy="3276600"/>
          </a:xfrm>
        </p:spPr>
      </p:pic>
      <p:pic>
        <p:nvPicPr>
          <p:cNvPr id="5" name="Picture 4"/>
          <p:cNvPicPr>
            <a:picLocks noChangeAspect="1"/>
          </p:cNvPicPr>
          <p:nvPr/>
        </p:nvPicPr>
        <p:blipFill>
          <a:blip r:embed="rId4"/>
          <a:stretch>
            <a:fillRect/>
          </a:stretch>
        </p:blipFill>
        <p:spPr>
          <a:xfrm>
            <a:off x="3067050" y="5592762"/>
            <a:ext cx="3048000" cy="762000"/>
          </a:xfrm>
          <a:prstGeom prst="rect">
            <a:avLst/>
          </a:prstGeom>
        </p:spPr>
      </p:pic>
    </p:spTree>
    <p:extLst>
      <p:ext uri="{BB962C8B-B14F-4D97-AF65-F5344CB8AC3E}">
        <p14:creationId xmlns:p14="http://schemas.microsoft.com/office/powerpoint/2010/main" val="37746628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Key Points</a:t>
            </a:r>
            <a:br>
              <a:rPr lang="en-US" dirty="0"/>
            </a:br>
            <a:r>
              <a:rPr lang="en-US" dirty="0"/>
              <a:t> What Drives Your Sustained Ministry?</a:t>
            </a:r>
          </a:p>
        </p:txBody>
      </p:sp>
      <p:sp>
        <p:nvSpPr>
          <p:cNvPr id="3" name="Rectangle 2"/>
          <p:cNvSpPr/>
          <p:nvPr/>
        </p:nvSpPr>
        <p:spPr>
          <a:xfrm>
            <a:off x="1245140" y="2057400"/>
            <a:ext cx="3647874" cy="1631216"/>
          </a:xfrm>
          <a:prstGeom prst="rect">
            <a:avLst/>
          </a:prstGeom>
        </p:spPr>
        <p:txBody>
          <a:bodyPr wrap="square">
            <a:spAutoFit/>
          </a:bodyPr>
          <a:lstStyle/>
          <a:p>
            <a:r>
              <a:rPr lang="en-US" sz="2000" dirty="0"/>
              <a:t>Operational Metrics</a:t>
            </a:r>
          </a:p>
          <a:p>
            <a:endParaRPr lang="en-US" sz="2000" dirty="0"/>
          </a:p>
          <a:p>
            <a:r>
              <a:rPr lang="en-US" sz="2000" dirty="0"/>
              <a:t>Managing Long-Term Resources</a:t>
            </a:r>
          </a:p>
          <a:p>
            <a:endParaRPr lang="en-US" sz="2000" dirty="0"/>
          </a:p>
          <a:p>
            <a:r>
              <a:rPr lang="en-US" sz="2000" dirty="0"/>
              <a:t>Unencumbered/Cash Reserves</a:t>
            </a:r>
          </a:p>
        </p:txBody>
      </p:sp>
      <p:pic>
        <p:nvPicPr>
          <p:cNvPr id="1027" name="Picture 3" descr="C:\Users\Rebecca\AppData\Local\Microsoft\Windows\Temporary Internet Files\Content.IE5\LKN45ZFY\MP90044829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11468" y="1852854"/>
            <a:ext cx="3197101" cy="215539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057400" y="4724400"/>
            <a:ext cx="4267200" cy="646331"/>
          </a:xfrm>
          <a:prstGeom prst="rect">
            <a:avLst/>
          </a:prstGeom>
          <a:noFill/>
        </p:spPr>
        <p:txBody>
          <a:bodyPr wrap="square" rtlCol="0">
            <a:spAutoFit/>
          </a:bodyPr>
          <a:lstStyle/>
          <a:p>
            <a:r>
              <a:rPr lang="en-US" b="1" dirty="0">
                <a:solidFill>
                  <a:srgbClr val="FF0000"/>
                </a:solidFill>
              </a:rPr>
              <a:t>What’s measured can be managed and controlled for long-term sustainability.  </a:t>
            </a:r>
          </a:p>
        </p:txBody>
      </p:sp>
    </p:spTree>
    <p:extLst>
      <p:ext uri="{BB962C8B-B14F-4D97-AF65-F5344CB8AC3E}">
        <p14:creationId xmlns:p14="http://schemas.microsoft.com/office/powerpoint/2010/main" val="17452492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0"/>
            <a:ext cx="5562600" cy="1143000"/>
          </a:xfrm>
        </p:spPr>
        <p:txBody>
          <a:bodyPr/>
          <a:lstStyle/>
          <a:p>
            <a:r>
              <a:rPr lang="en-US" dirty="0"/>
              <a:t>Question/Comments</a:t>
            </a:r>
          </a:p>
        </p:txBody>
      </p:sp>
      <p:pic>
        <p:nvPicPr>
          <p:cNvPr id="8194" name="Picture 2" descr="C:\Users\Rebecca\AppData\Local\Microsoft\Windows\Temporary Internet Files\Content.IE5\4D734PES\large-Question-Mark-166.6-15073[1].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81600" y="990600"/>
            <a:ext cx="2313600" cy="4349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58464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838200"/>
            <a:ext cx="8765254" cy="4937760"/>
          </a:xfrm>
          <a:prstGeom prst="rect">
            <a:avLst/>
          </a:prstGeom>
        </p:spPr>
      </p:pic>
    </p:spTree>
    <p:extLst>
      <p:ext uri="{BB962C8B-B14F-4D97-AF65-F5344CB8AC3E}">
        <p14:creationId xmlns:p14="http://schemas.microsoft.com/office/powerpoint/2010/main" val="19213698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Equity</Template>
  <TotalTime>14385</TotalTime>
  <Words>5242</Words>
  <Application>Microsoft Office PowerPoint</Application>
  <PresentationFormat>On-screen Show (4:3)</PresentationFormat>
  <Paragraphs>640</Paragraphs>
  <Slides>46</Slides>
  <Notes>40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46</vt:i4>
      </vt:variant>
    </vt:vector>
  </HeadingPairs>
  <TitlesOfParts>
    <vt:vector size="53" baseType="lpstr">
      <vt:lpstr>Arial</vt:lpstr>
      <vt:lpstr>Calibri</vt:lpstr>
      <vt:lpstr>Franklin Gothic Book</vt:lpstr>
      <vt:lpstr>Mangal</vt:lpstr>
      <vt:lpstr>Perpetua</vt:lpstr>
      <vt:lpstr>Wingdings 2</vt:lpstr>
      <vt:lpstr>Equity</vt:lpstr>
      <vt:lpstr>PowerPoint Presentation</vt:lpstr>
      <vt:lpstr>PowerPoint Presentation</vt:lpstr>
      <vt:lpstr>PowerPoint Presentation</vt:lpstr>
      <vt:lpstr>PowerPoint Presentation</vt:lpstr>
      <vt:lpstr>PowerPoint Presentation</vt:lpstr>
      <vt:lpstr>PowerPoint Presentation</vt:lpstr>
      <vt:lpstr>Learning Objectives</vt:lpstr>
      <vt:lpstr>If a picture is worth a thousand words……</vt:lpstr>
      <vt:lpstr>Then a thousand pictures is worth what? </vt:lpstr>
      <vt:lpstr>PowerPoint Presentation</vt:lpstr>
      <vt:lpstr>Business transaction…</vt:lpstr>
      <vt:lpstr>Definition of Metrics</vt:lpstr>
      <vt:lpstr>Definition of Sustainability</vt:lpstr>
      <vt:lpstr>PowerPoint Presentation</vt:lpstr>
      <vt:lpstr>Top 10 Metrics – 3 Strategic Types</vt:lpstr>
      <vt:lpstr>Top 10 Metrics – 3 Strategic Types (Cont’d)</vt:lpstr>
      <vt:lpstr>Top 10 Metrics – 3 Strategic Types (Cont’d)</vt:lpstr>
      <vt:lpstr>Forward Thinking vs Historical Assessment</vt:lpstr>
      <vt:lpstr>Operating Metric #1 Effective Donor Development</vt:lpstr>
      <vt:lpstr>RED FLAG - Donor Development </vt:lpstr>
      <vt:lpstr>Operating Metric #2 Effective Fundraising Efforts</vt:lpstr>
      <vt:lpstr>RED FLAG – Ineffective Fundraising</vt:lpstr>
      <vt:lpstr>Operating Metric #3 Effective Use of Resources</vt:lpstr>
      <vt:lpstr>Operating Metric #3     Budget Analysis</vt:lpstr>
      <vt:lpstr>RED FLAG – Expense allocations</vt:lpstr>
      <vt:lpstr>Operating Metric #4 Effective Personnel Resources</vt:lpstr>
      <vt:lpstr>RED FLAG – Personnel Costs</vt:lpstr>
      <vt:lpstr>Operating Metric #5 Effective Facility Management</vt:lpstr>
      <vt:lpstr>RED FLAG – Facility Costs/Usage</vt:lpstr>
      <vt:lpstr>Operating Metric #6 Resources to Pay Short-Term Operations</vt:lpstr>
      <vt:lpstr>RED FLAG – Cash Reserves </vt:lpstr>
      <vt:lpstr>Managed Resources- #7 Effective Use of External Financing</vt:lpstr>
      <vt:lpstr>RED FLAG – Leveraged Debt</vt:lpstr>
      <vt:lpstr>Managed Resources- #8 Effective Use of Ministry Assets</vt:lpstr>
      <vt:lpstr>Managed Resources- #8 Effective Use of Ministry Assets</vt:lpstr>
      <vt:lpstr>RED FLAG – Fixed Assets</vt:lpstr>
      <vt:lpstr>Managed Resources- #9 Effective Use of Investment Property</vt:lpstr>
      <vt:lpstr>Managed Resources- #9 Effective Use of Investment Property</vt:lpstr>
      <vt:lpstr>RED FLAG – External Investments</vt:lpstr>
      <vt:lpstr>Sustaining Resources - #10</vt:lpstr>
      <vt:lpstr>Sustaining Resources- #10</vt:lpstr>
      <vt:lpstr>Leveraged Reserves</vt:lpstr>
      <vt:lpstr>RED FLAG - Reserves</vt:lpstr>
      <vt:lpstr>Key Points  What Drives Your Sustained Ministry?</vt:lpstr>
      <vt:lpstr>Question/Comments</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Employee Expense Reimbursements  Accountable Plan Requirements</dc:title>
  <dc:creator>Rebecca</dc:creator>
  <cp:lastModifiedBy>RaeAnn Slaybaugh</cp:lastModifiedBy>
  <cp:revision>188</cp:revision>
  <cp:lastPrinted>2017-04-18T00:55:34Z</cp:lastPrinted>
  <dcterms:created xsi:type="dcterms:W3CDTF">2015-02-27T13:07:29Z</dcterms:created>
  <dcterms:modified xsi:type="dcterms:W3CDTF">2017-04-20T14:52:26Z</dcterms:modified>
</cp:coreProperties>
</file>